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1"/>
  </p:sldMasterIdLst>
  <p:sldIdLst>
    <p:sldId id="258" r:id="rId2"/>
    <p:sldId id="294" r:id="rId3"/>
    <p:sldId id="295" r:id="rId4"/>
    <p:sldId id="257" r:id="rId5"/>
    <p:sldId id="256" r:id="rId6"/>
    <p:sldId id="259" r:id="rId7"/>
    <p:sldId id="264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9" r:id="rId16"/>
    <p:sldId id="268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7" r:id="rId26"/>
    <p:sldId id="288" r:id="rId27"/>
    <p:sldId id="289" r:id="rId28"/>
    <p:sldId id="290" r:id="rId29"/>
    <p:sldId id="291" r:id="rId30"/>
    <p:sldId id="292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96" r:id="rId40"/>
    <p:sldId id="297" r:id="rId41"/>
    <p:sldId id="298" r:id="rId42"/>
    <p:sldId id="299" r:id="rId43"/>
    <p:sldId id="293" r:id="rId44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533"/>
    <a:srgbClr val="1B3EC3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18" d="100"/>
          <a:sy n="118" d="100"/>
        </p:scale>
        <p:origin x="-2176" y="-112"/>
      </p:cViewPr>
      <p:guideLst>
        <p:guide orient="horz" pos="2160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1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688F-CCBF-E040-9D82-D3E0528A038E}" type="datetimeFigureOut">
              <a:rPr lang="fr-FR" smtClean="0"/>
              <a:t>15/05/13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3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688F-CCBF-E040-9D82-D3E0528A038E}" type="datetimeFigureOut">
              <a:rPr lang="fr-FR" smtClean="0"/>
              <a:t>15/05/13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1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688F-CCBF-E040-9D82-D3E0528A038E}" type="datetimeFigureOut">
              <a:rPr lang="fr-FR" smtClean="0"/>
              <a:t>15/05/13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9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688F-CCBF-E040-9D82-D3E0528A038E}" type="datetimeFigureOut">
              <a:rPr lang="fr-FR" smtClean="0"/>
              <a:t>15/05/13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97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688F-CCBF-E040-9D82-D3E0528A038E}" type="datetimeFigureOut">
              <a:rPr lang="fr-FR" smtClean="0"/>
              <a:t>15/05/13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43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688F-CCBF-E040-9D82-D3E0528A038E}" type="datetimeFigureOut">
              <a:rPr lang="fr-FR" smtClean="0"/>
              <a:t>15/05/13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2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688F-CCBF-E040-9D82-D3E0528A038E}" type="datetimeFigureOut">
              <a:rPr lang="fr-FR" smtClean="0"/>
              <a:t>15/05/13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89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688F-CCBF-E040-9D82-D3E0528A038E}" type="datetimeFigureOut">
              <a:rPr lang="fr-FR" smtClean="0"/>
              <a:t>15/05/13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72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B688F-CCBF-E040-9D82-D3E0528A038E}" type="datetimeFigureOut">
              <a:rPr lang="fr-FR" smtClean="0"/>
              <a:t>15/05/13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72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7500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117946"/>
            <a:ext cx="9144000" cy="7500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B688F-CCBF-E040-9D82-D3E0528A038E}" type="datetimeFigureOut">
              <a:rPr lang="fr-FR" smtClean="0"/>
              <a:t>15/05/13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9D2F8-4110-3742-8032-12FD27E9DA7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Image 9" descr="Sage_Bionetworks_logo.jpg"/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50122" cy="750055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7500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17946"/>
            <a:ext cx="9144000" cy="7500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 descr="Sage_Bionetworks_logo.jpg"/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50122" cy="750055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9144000" cy="7500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117946"/>
            <a:ext cx="9144000" cy="750055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 descr="Sage_Bionetworks_logo.jpg"/>
          <p:cNvPicPr>
            <a:picLocks noChangeAspect="1"/>
          </p:cNvPicPr>
          <p:nvPr userDrawn="1"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50122" cy="7500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944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7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1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840219" y="124308"/>
            <a:ext cx="146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9D9D9"/>
                </a:solidFill>
              </a:rPr>
              <a:t>Main idea</a:t>
            </a:r>
            <a:endParaRPr lang="en-US" sz="2400" b="1" dirty="0">
              <a:solidFill>
                <a:srgbClr val="D9D9D9"/>
              </a:solidFill>
            </a:endParaRPr>
          </a:p>
        </p:txBody>
      </p:sp>
      <p:pic>
        <p:nvPicPr>
          <p:cNvPr id="3" name="Picture 8" descr="whole%2044k%20microarray%20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44" y="2587625"/>
            <a:ext cx="171608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9"/>
          <p:cNvSpPr>
            <a:spLocks noChangeArrowheads="1"/>
          </p:cNvSpPr>
          <p:nvPr/>
        </p:nvSpPr>
        <p:spPr bwMode="auto">
          <a:xfrm rot="5400000">
            <a:off x="2102644" y="41116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5" name="Oval 10"/>
          <p:cNvSpPr>
            <a:spLocks noChangeArrowheads="1"/>
          </p:cNvSpPr>
          <p:nvPr/>
        </p:nvSpPr>
        <p:spPr bwMode="auto">
          <a:xfrm rot="5400000">
            <a:off x="2255044" y="42640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6" name="Oval 11"/>
          <p:cNvSpPr>
            <a:spLocks noChangeArrowheads="1"/>
          </p:cNvSpPr>
          <p:nvPr/>
        </p:nvSpPr>
        <p:spPr bwMode="auto">
          <a:xfrm rot="5400000">
            <a:off x="2026444" y="43402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 rot="5400000">
            <a:off x="1874044" y="41116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8" name="Oval 13"/>
          <p:cNvSpPr>
            <a:spLocks noChangeArrowheads="1"/>
          </p:cNvSpPr>
          <p:nvPr/>
        </p:nvSpPr>
        <p:spPr bwMode="auto">
          <a:xfrm rot="5400000">
            <a:off x="1645444" y="3443287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9" name="Oval 14"/>
          <p:cNvSpPr>
            <a:spLocks noChangeArrowheads="1"/>
          </p:cNvSpPr>
          <p:nvPr/>
        </p:nvSpPr>
        <p:spPr bwMode="auto">
          <a:xfrm rot="5400000">
            <a:off x="1950244" y="3595687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10" name="Oval 15"/>
          <p:cNvSpPr>
            <a:spLocks noChangeArrowheads="1"/>
          </p:cNvSpPr>
          <p:nvPr/>
        </p:nvSpPr>
        <p:spPr bwMode="auto">
          <a:xfrm rot="5400000">
            <a:off x="1264444" y="3595687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11" name="Oval 16"/>
          <p:cNvSpPr>
            <a:spLocks noChangeArrowheads="1"/>
          </p:cNvSpPr>
          <p:nvPr/>
        </p:nvSpPr>
        <p:spPr bwMode="auto">
          <a:xfrm rot="5400000">
            <a:off x="1569244" y="3824287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cxnSp>
        <p:nvCxnSpPr>
          <p:cNvPr id="12" name="AutoShape 19"/>
          <p:cNvCxnSpPr>
            <a:cxnSpLocks noChangeShapeType="1"/>
            <a:stCxn id="5" idx="0"/>
            <a:endCxn id="13" idx="1"/>
          </p:cNvCxnSpPr>
          <p:nvPr/>
        </p:nvCxnSpPr>
        <p:spPr bwMode="auto">
          <a:xfrm>
            <a:off x="2331244" y="4302125"/>
            <a:ext cx="427842" cy="222766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4F81BD"/>
            </a:solidFill>
            <a:miter lim="800000"/>
            <a:headEnd/>
            <a:tailEnd type="triangle" w="med" len="med"/>
          </a:ln>
          <a:effectLst>
            <a:prstShdw prst="shdw17" dist="17961" dir="2700000">
              <a:schemeClr val="bg2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2759086" y="4340225"/>
            <a:ext cx="17620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cs typeface="Arial" charset="0"/>
              </a:rPr>
              <a:t>Non </a:t>
            </a:r>
            <a:r>
              <a:rPr lang="en-US" b="1" dirty="0" smtClean="0">
                <a:cs typeface="Arial" charset="0"/>
              </a:rPr>
              <a:t>informative</a:t>
            </a:r>
            <a:endParaRPr lang="en-US" b="1" dirty="0">
              <a:cs typeface="Arial" charset="0"/>
            </a:endParaRP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2759086" y="3730625"/>
            <a:ext cx="13131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cs typeface="Arial" charset="0"/>
              </a:rPr>
              <a:t>Informative</a:t>
            </a:r>
            <a:endParaRPr lang="en-US" b="1" dirty="0">
              <a:cs typeface="Arial" charset="0"/>
            </a:endParaRPr>
          </a:p>
        </p:txBody>
      </p:sp>
      <p:cxnSp>
        <p:nvCxnSpPr>
          <p:cNvPr id="15" name="AutoShape 22"/>
          <p:cNvCxnSpPr>
            <a:cxnSpLocks noChangeShapeType="1"/>
            <a:stCxn id="9" idx="6"/>
            <a:endCxn id="14" idx="1"/>
          </p:cNvCxnSpPr>
          <p:nvPr/>
        </p:nvCxnSpPr>
        <p:spPr bwMode="auto">
          <a:xfrm rot="16200000" flipH="1">
            <a:off x="2252013" y="3408218"/>
            <a:ext cx="243404" cy="770742"/>
          </a:xfrm>
          <a:prstGeom prst="bentConnector2">
            <a:avLst/>
          </a:prstGeom>
          <a:noFill/>
          <a:ln w="28575">
            <a:solidFill>
              <a:srgbClr val="FF33CC"/>
            </a:solidFill>
            <a:miter lim="800000"/>
            <a:headEnd/>
            <a:tailEnd type="triangle" w="med" len="med"/>
          </a:ln>
          <a:effectLst>
            <a:prstShdw prst="shdw17" dist="17961" dir="2700000">
              <a:srgbClr val="991F7A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Oval 23"/>
          <p:cNvSpPr>
            <a:spLocks noChangeArrowheads="1"/>
          </p:cNvSpPr>
          <p:nvPr/>
        </p:nvSpPr>
        <p:spPr bwMode="auto">
          <a:xfrm rot="5400000">
            <a:off x="1691482" y="43449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17" name="Oval 24"/>
          <p:cNvSpPr>
            <a:spLocks noChangeArrowheads="1"/>
          </p:cNvSpPr>
          <p:nvPr/>
        </p:nvSpPr>
        <p:spPr bwMode="auto">
          <a:xfrm rot="5400000">
            <a:off x="1843882" y="44973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18" name="Oval 25"/>
          <p:cNvSpPr>
            <a:spLocks noChangeArrowheads="1"/>
          </p:cNvSpPr>
          <p:nvPr/>
        </p:nvSpPr>
        <p:spPr bwMode="auto">
          <a:xfrm rot="5400000">
            <a:off x="1615282" y="45735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19" name="Oval 26"/>
          <p:cNvSpPr>
            <a:spLocks noChangeArrowheads="1"/>
          </p:cNvSpPr>
          <p:nvPr/>
        </p:nvSpPr>
        <p:spPr bwMode="auto">
          <a:xfrm rot="5400000">
            <a:off x="1462882" y="43449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0" name="Oval 27"/>
          <p:cNvSpPr>
            <a:spLocks noChangeArrowheads="1"/>
          </p:cNvSpPr>
          <p:nvPr/>
        </p:nvSpPr>
        <p:spPr bwMode="auto">
          <a:xfrm rot="5400000">
            <a:off x="2074069" y="47259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1" name="Oval 28"/>
          <p:cNvSpPr>
            <a:spLocks noChangeArrowheads="1"/>
          </p:cNvSpPr>
          <p:nvPr/>
        </p:nvSpPr>
        <p:spPr bwMode="auto">
          <a:xfrm rot="5400000">
            <a:off x="2226469" y="48783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2" name="Oval 29"/>
          <p:cNvSpPr>
            <a:spLocks noChangeArrowheads="1"/>
          </p:cNvSpPr>
          <p:nvPr/>
        </p:nvSpPr>
        <p:spPr bwMode="auto">
          <a:xfrm rot="5400000">
            <a:off x="1997869" y="49545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3" name="Oval 30"/>
          <p:cNvSpPr>
            <a:spLocks noChangeArrowheads="1"/>
          </p:cNvSpPr>
          <p:nvPr/>
        </p:nvSpPr>
        <p:spPr bwMode="auto">
          <a:xfrm rot="5400000">
            <a:off x="1845469" y="472598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4" name="Oval 31"/>
          <p:cNvSpPr>
            <a:spLocks noChangeArrowheads="1"/>
          </p:cNvSpPr>
          <p:nvPr/>
        </p:nvSpPr>
        <p:spPr bwMode="auto">
          <a:xfrm rot="5400000">
            <a:off x="1310482" y="47355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5" name="Oval 32"/>
          <p:cNvSpPr>
            <a:spLocks noChangeArrowheads="1"/>
          </p:cNvSpPr>
          <p:nvPr/>
        </p:nvSpPr>
        <p:spPr bwMode="auto">
          <a:xfrm rot="5400000">
            <a:off x="1462882" y="48879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6" name="Oval 33"/>
          <p:cNvSpPr>
            <a:spLocks noChangeArrowheads="1"/>
          </p:cNvSpPr>
          <p:nvPr/>
        </p:nvSpPr>
        <p:spPr bwMode="auto">
          <a:xfrm rot="5400000">
            <a:off x="1234282" y="49641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7" name="Oval 34"/>
          <p:cNvSpPr>
            <a:spLocks noChangeArrowheads="1"/>
          </p:cNvSpPr>
          <p:nvPr/>
        </p:nvSpPr>
        <p:spPr bwMode="auto">
          <a:xfrm rot="5400000">
            <a:off x="1081882" y="47355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8" name="Oval 35"/>
          <p:cNvSpPr>
            <a:spLocks noChangeArrowheads="1"/>
          </p:cNvSpPr>
          <p:nvPr/>
        </p:nvSpPr>
        <p:spPr bwMode="auto">
          <a:xfrm rot="5400000">
            <a:off x="1099344" y="40227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29" name="Oval 36"/>
          <p:cNvSpPr>
            <a:spLocks noChangeArrowheads="1"/>
          </p:cNvSpPr>
          <p:nvPr/>
        </p:nvSpPr>
        <p:spPr bwMode="auto">
          <a:xfrm rot="5400000">
            <a:off x="1251744" y="41751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0" name="Oval 37"/>
          <p:cNvSpPr>
            <a:spLocks noChangeArrowheads="1"/>
          </p:cNvSpPr>
          <p:nvPr/>
        </p:nvSpPr>
        <p:spPr bwMode="auto">
          <a:xfrm rot="5400000">
            <a:off x="1023144" y="42513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1" name="Oval 38"/>
          <p:cNvSpPr>
            <a:spLocks noChangeArrowheads="1"/>
          </p:cNvSpPr>
          <p:nvPr/>
        </p:nvSpPr>
        <p:spPr bwMode="auto">
          <a:xfrm rot="5400000">
            <a:off x="870744" y="40227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2" name="Oval 39"/>
          <p:cNvSpPr>
            <a:spLocks noChangeArrowheads="1"/>
          </p:cNvSpPr>
          <p:nvPr/>
        </p:nvSpPr>
        <p:spPr bwMode="auto">
          <a:xfrm rot="5400000">
            <a:off x="1069182" y="31988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3" name="Oval 40"/>
          <p:cNvSpPr>
            <a:spLocks noChangeArrowheads="1"/>
          </p:cNvSpPr>
          <p:nvPr/>
        </p:nvSpPr>
        <p:spPr bwMode="auto">
          <a:xfrm rot="5400000">
            <a:off x="1221582" y="33512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4" name="Oval 41"/>
          <p:cNvSpPr>
            <a:spLocks noChangeArrowheads="1"/>
          </p:cNvSpPr>
          <p:nvPr/>
        </p:nvSpPr>
        <p:spPr bwMode="auto">
          <a:xfrm rot="5400000">
            <a:off x="992982" y="34274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5" name="Oval 42"/>
          <p:cNvSpPr>
            <a:spLocks noChangeArrowheads="1"/>
          </p:cNvSpPr>
          <p:nvPr/>
        </p:nvSpPr>
        <p:spPr bwMode="auto">
          <a:xfrm rot="5400000">
            <a:off x="840582" y="319881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6" name="Oval 43"/>
          <p:cNvSpPr>
            <a:spLocks noChangeArrowheads="1"/>
          </p:cNvSpPr>
          <p:nvPr/>
        </p:nvSpPr>
        <p:spPr bwMode="auto">
          <a:xfrm rot="5400000">
            <a:off x="1461294" y="28765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7" name="Oval 44"/>
          <p:cNvSpPr>
            <a:spLocks noChangeArrowheads="1"/>
          </p:cNvSpPr>
          <p:nvPr/>
        </p:nvSpPr>
        <p:spPr bwMode="auto">
          <a:xfrm rot="5400000">
            <a:off x="1613694" y="30289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8" name="Oval 45"/>
          <p:cNvSpPr>
            <a:spLocks noChangeArrowheads="1"/>
          </p:cNvSpPr>
          <p:nvPr/>
        </p:nvSpPr>
        <p:spPr bwMode="auto">
          <a:xfrm rot="5400000">
            <a:off x="1385094" y="31051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39" name="Oval 46"/>
          <p:cNvSpPr>
            <a:spLocks noChangeArrowheads="1"/>
          </p:cNvSpPr>
          <p:nvPr/>
        </p:nvSpPr>
        <p:spPr bwMode="auto">
          <a:xfrm rot="5400000">
            <a:off x="1232694" y="28765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0" name="Oval 47"/>
          <p:cNvSpPr>
            <a:spLocks noChangeArrowheads="1"/>
          </p:cNvSpPr>
          <p:nvPr/>
        </p:nvSpPr>
        <p:spPr bwMode="auto">
          <a:xfrm rot="5400000">
            <a:off x="2055019" y="309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1" name="Oval 48"/>
          <p:cNvSpPr>
            <a:spLocks noChangeArrowheads="1"/>
          </p:cNvSpPr>
          <p:nvPr/>
        </p:nvSpPr>
        <p:spPr bwMode="auto">
          <a:xfrm rot="5400000">
            <a:off x="2207419" y="3251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2" name="Oval 49"/>
          <p:cNvSpPr>
            <a:spLocks noChangeArrowheads="1"/>
          </p:cNvSpPr>
          <p:nvPr/>
        </p:nvSpPr>
        <p:spPr bwMode="auto">
          <a:xfrm rot="5400000">
            <a:off x="1978819" y="3327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3" name="Oval 50"/>
          <p:cNvSpPr>
            <a:spLocks noChangeArrowheads="1"/>
          </p:cNvSpPr>
          <p:nvPr/>
        </p:nvSpPr>
        <p:spPr bwMode="auto">
          <a:xfrm rot="5400000">
            <a:off x="1826419" y="3098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4" name="Oval 51"/>
          <p:cNvSpPr>
            <a:spLocks noChangeArrowheads="1"/>
          </p:cNvSpPr>
          <p:nvPr/>
        </p:nvSpPr>
        <p:spPr bwMode="auto">
          <a:xfrm rot="5400000">
            <a:off x="1305719" y="4037012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5" name="Oval 52"/>
          <p:cNvSpPr>
            <a:spLocks noChangeArrowheads="1"/>
          </p:cNvSpPr>
          <p:nvPr/>
        </p:nvSpPr>
        <p:spPr bwMode="auto">
          <a:xfrm rot="5400000">
            <a:off x="1610519" y="4189412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6" name="Oval 53"/>
          <p:cNvSpPr>
            <a:spLocks noChangeArrowheads="1"/>
          </p:cNvSpPr>
          <p:nvPr/>
        </p:nvSpPr>
        <p:spPr bwMode="auto">
          <a:xfrm rot="5400000">
            <a:off x="924719" y="4189412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7" name="Oval 54"/>
          <p:cNvSpPr>
            <a:spLocks noChangeArrowheads="1"/>
          </p:cNvSpPr>
          <p:nvPr/>
        </p:nvSpPr>
        <p:spPr bwMode="auto">
          <a:xfrm rot="5400000">
            <a:off x="1229519" y="4418012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8" name="Oval 55"/>
          <p:cNvSpPr>
            <a:spLocks noChangeArrowheads="1"/>
          </p:cNvSpPr>
          <p:nvPr/>
        </p:nvSpPr>
        <p:spPr bwMode="auto">
          <a:xfrm rot="5400000">
            <a:off x="1727994" y="4679950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49" name="Oval 56"/>
          <p:cNvSpPr>
            <a:spLocks noChangeArrowheads="1"/>
          </p:cNvSpPr>
          <p:nvPr/>
        </p:nvSpPr>
        <p:spPr bwMode="auto">
          <a:xfrm rot="5400000">
            <a:off x="2032794" y="4832350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50" name="Oval 57"/>
          <p:cNvSpPr>
            <a:spLocks noChangeArrowheads="1"/>
          </p:cNvSpPr>
          <p:nvPr/>
        </p:nvSpPr>
        <p:spPr bwMode="auto">
          <a:xfrm rot="5400000">
            <a:off x="1346994" y="4832350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51" name="Oval 58"/>
          <p:cNvSpPr>
            <a:spLocks noChangeArrowheads="1"/>
          </p:cNvSpPr>
          <p:nvPr/>
        </p:nvSpPr>
        <p:spPr bwMode="auto">
          <a:xfrm rot="5400000">
            <a:off x="1651794" y="5060950"/>
            <a:ext cx="76200" cy="762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CC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1362547" y="2086088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(1)</a:t>
            </a:r>
            <a:endParaRPr lang="en-US" b="1" dirty="0"/>
          </a:p>
        </p:txBody>
      </p:sp>
      <p:sp>
        <p:nvSpPr>
          <p:cNvPr id="53" name="ZoneTexte 52"/>
          <p:cNvSpPr txBox="1"/>
          <p:nvPr/>
        </p:nvSpPr>
        <p:spPr>
          <a:xfrm>
            <a:off x="6691659" y="2238488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(2)</a:t>
            </a:r>
            <a:endParaRPr lang="en-US" b="1" dirty="0"/>
          </a:p>
        </p:txBody>
      </p:sp>
      <p:sp>
        <p:nvSpPr>
          <p:cNvPr id="54" name="ZoneTexte 53"/>
          <p:cNvSpPr txBox="1"/>
          <p:nvPr/>
        </p:nvSpPr>
        <p:spPr>
          <a:xfrm>
            <a:off x="5335232" y="3105150"/>
            <a:ext cx="3603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Multiple hypothesis testing.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 smtClean="0"/>
              <a:t>Reduce the variable (probes) space.</a:t>
            </a:r>
            <a:endParaRPr lang="en-US" b="1" dirty="0"/>
          </a:p>
        </p:txBody>
      </p:sp>
      <p:sp>
        <p:nvSpPr>
          <p:cNvPr id="55" name="ZoneTexte 54"/>
          <p:cNvSpPr txBox="1"/>
          <p:nvPr/>
        </p:nvSpPr>
        <p:spPr>
          <a:xfrm>
            <a:off x="2059507" y="1122731"/>
            <a:ext cx="5153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Microarrays contain information, but not only.</a:t>
            </a:r>
          </a:p>
          <a:p>
            <a:pPr algn="ctr"/>
            <a:r>
              <a:rPr lang="en-US" b="1" dirty="0" smtClean="0"/>
              <a:t>People generally apply filters before analyzing data.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2832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whiteProbes_based_selec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1" t="9886" r="16812" b="11495"/>
          <a:stretch/>
        </p:blipFill>
        <p:spPr>
          <a:xfrm>
            <a:off x="2001802" y="936287"/>
            <a:ext cx="5150911" cy="503999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Informative probes selection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6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d_Means_whiteProbesLoc - copi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1" t="16477" r="18024" b="12437"/>
          <a:stretch/>
        </p:blipFill>
        <p:spPr>
          <a:xfrm>
            <a:off x="1872657" y="1129996"/>
            <a:ext cx="5402722" cy="487512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Non informative </a:t>
            </a:r>
            <a:r>
              <a:rPr lang="en-US" sz="2000" b="1" dirty="0" err="1" smtClean="0">
                <a:solidFill>
                  <a:srgbClr val="D9D9D9"/>
                </a:solidFill>
              </a:rPr>
              <a:t>Sdev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57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825642" y="2086088"/>
            <a:ext cx="1492716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ALL data set</a:t>
            </a:r>
          </a:p>
        </p:txBody>
      </p:sp>
    </p:spTree>
    <p:extLst>
      <p:ext uri="{BB962C8B-B14F-4D97-AF65-F5344CB8AC3E}">
        <p14:creationId xmlns:p14="http://schemas.microsoft.com/office/powerpoint/2010/main" val="2132734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d_Means_boxplo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2" t="16321" r="18025" b="12437"/>
          <a:stretch/>
        </p:blipFill>
        <p:spPr>
          <a:xfrm>
            <a:off x="155142" y="1506661"/>
            <a:ext cx="4320000" cy="3922368"/>
          </a:xfrm>
          <a:prstGeom prst="rect">
            <a:avLst/>
          </a:prstGeom>
        </p:spPr>
      </p:pic>
      <p:pic>
        <p:nvPicPr>
          <p:cNvPr id="4" name="Image 3" descr="whiteProbesLo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9" t="10828" r="17053" b="12751"/>
          <a:stretch/>
        </p:blipFill>
        <p:spPr>
          <a:xfrm>
            <a:off x="4705618" y="1273532"/>
            <a:ext cx="4320000" cy="431093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Adding some non informative probes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008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whiteProbes_based_selec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1" t="9729" r="16205" b="11652"/>
          <a:stretch/>
        </p:blipFill>
        <p:spPr>
          <a:xfrm>
            <a:off x="2055621" y="982376"/>
            <a:ext cx="5040000" cy="489324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Informative probes selection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919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informationCurve - copi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3" t="16006" r="18146" b="12907"/>
          <a:stretch/>
        </p:blipFill>
        <p:spPr>
          <a:xfrm>
            <a:off x="139912" y="1795012"/>
            <a:ext cx="3600000" cy="326797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130053" y="1117520"/>
            <a:ext cx="1467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Lee data set</a:t>
            </a:r>
            <a:endParaRPr lang="en-US" sz="20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Using information curve</a:t>
            </a:r>
            <a:endParaRPr lang="en-US" sz="2000" b="1" dirty="0">
              <a:solidFill>
                <a:srgbClr val="D9D9D9"/>
              </a:solidFill>
            </a:endParaRPr>
          </a:p>
        </p:txBody>
      </p:sp>
      <p:pic>
        <p:nvPicPr>
          <p:cNvPr id="5" name="Image 4" descr="PCAonSelection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5" t="5022" r="12202" b="6474"/>
          <a:stretch/>
        </p:blipFill>
        <p:spPr>
          <a:xfrm>
            <a:off x="3820652" y="909000"/>
            <a:ext cx="524578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07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CAonSelection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5" t="4395" r="11354" b="6002"/>
          <a:stretch/>
        </p:blipFill>
        <p:spPr>
          <a:xfrm>
            <a:off x="3734553" y="909000"/>
            <a:ext cx="5313885" cy="5040000"/>
          </a:xfrm>
          <a:prstGeom prst="rect">
            <a:avLst/>
          </a:prstGeom>
        </p:spPr>
      </p:pic>
      <p:pic>
        <p:nvPicPr>
          <p:cNvPr id="3" name="Image 2" descr="informationCurve - copi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6" t="16164" r="17782" b="12122"/>
          <a:stretch/>
        </p:blipFill>
        <p:spPr>
          <a:xfrm>
            <a:off x="10762" y="1783880"/>
            <a:ext cx="3600000" cy="329023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130053" y="1117520"/>
            <a:ext cx="149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ALL data set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78476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Simulations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367744" y="2086088"/>
            <a:ext cx="4410382" cy="2375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Lee dataset: lung, N = 138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	- adenocarcinomas, n = 62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	- squamous carcinomas, n = </a:t>
            </a:r>
            <a:r>
              <a:rPr lang="en-US" sz="2000" b="1" dirty="0" smtClean="0"/>
              <a:t>76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	</a:t>
            </a:r>
            <a:r>
              <a:rPr lang="en-US" sz="2000" b="1" dirty="0" smtClean="0"/>
              <a:t>- GEO: GSE8894, PMID: 19010856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	</a:t>
            </a:r>
            <a:r>
              <a:rPr lang="en-US" sz="2000" b="1" dirty="0" smtClean="0"/>
              <a:t>- platform: </a:t>
            </a:r>
            <a:r>
              <a:rPr lang="en-US" sz="2000" dirty="0" err="1"/>
              <a:t>Affymetrix</a:t>
            </a:r>
            <a:r>
              <a:rPr lang="en-US" sz="2000" dirty="0"/>
              <a:t> U133 Plus </a:t>
            </a:r>
            <a:r>
              <a:rPr lang="en-US" sz="2000" dirty="0" smtClean="0"/>
              <a:t>2.0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54102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real_SdevMeans_box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64" y="1293852"/>
            <a:ext cx="4320000" cy="4320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Log</a:t>
            </a:r>
            <a:r>
              <a:rPr lang="en-US" sz="2000" b="1" baseline="-25000" dirty="0" smtClean="0">
                <a:solidFill>
                  <a:srgbClr val="D9D9D9"/>
                </a:solidFill>
              </a:rPr>
              <a:t>10</a:t>
            </a:r>
            <a:r>
              <a:rPr lang="en-US" sz="2000" b="1" dirty="0" smtClean="0">
                <a:solidFill>
                  <a:srgbClr val="D9D9D9"/>
                </a:solidFill>
              </a:rPr>
              <a:t>(</a:t>
            </a:r>
            <a:r>
              <a:rPr lang="en-US" sz="2000" b="1" dirty="0" err="1" smtClean="0">
                <a:solidFill>
                  <a:srgbClr val="D9D9D9"/>
                </a:solidFill>
              </a:rPr>
              <a:t>Sdev</a:t>
            </a:r>
            <a:r>
              <a:rPr lang="en-US" sz="2000" b="1" dirty="0" smtClean="0">
                <a:solidFill>
                  <a:srgbClr val="D9D9D9"/>
                </a:solidFill>
              </a:rPr>
              <a:t>) Vs. Means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82670" y="976386"/>
            <a:ext cx="222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Lee data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38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73955" y="2879150"/>
            <a:ext cx="208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2500 ‘white’ probes</a:t>
            </a:r>
            <a:endParaRPr lang="en-US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340445"/>
              </p:ext>
            </p:extLst>
          </p:nvPr>
        </p:nvGraphicFramePr>
        <p:xfrm>
          <a:off x="1364465" y="3239718"/>
          <a:ext cx="2420938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…quation" r:id="rId3" imgW="1371600" imgH="266700" progId="Equation.3">
                  <p:embed/>
                </p:oleObj>
              </mc:Choice>
              <mc:Fallback>
                <p:oleObj name="…quation" r:id="rId3" imgW="1371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4465" y="3239718"/>
                        <a:ext cx="2420938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5131076" y="1038983"/>
            <a:ext cx="3081277" cy="23900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Original data set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31076" y="3427812"/>
            <a:ext cx="3081277" cy="10222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‘white’ probes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95" name="Grouper 94"/>
          <p:cNvGrpSpPr/>
          <p:nvPr/>
        </p:nvGrpSpPr>
        <p:grpSpPr>
          <a:xfrm flipV="1">
            <a:off x="5118020" y="4431003"/>
            <a:ext cx="3094333" cy="126127"/>
            <a:chOff x="4572000" y="4429244"/>
            <a:chExt cx="3094333" cy="277489"/>
          </a:xfrm>
        </p:grpSpPr>
        <p:sp>
          <p:nvSpPr>
            <p:cNvPr id="6" name="Rectangle 5"/>
            <p:cNvSpPr/>
            <p:nvPr/>
          </p:nvSpPr>
          <p:spPr>
            <a:xfrm>
              <a:off x="4572000" y="442924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501316" y="442924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81772" y="442924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91544" y="442924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811088" y="442924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20860" y="442924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30632" y="442924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740404" y="442924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50176" y="442924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59950" y="442924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0" name="Grouper 89"/>
          <p:cNvGrpSpPr/>
          <p:nvPr/>
        </p:nvGrpSpPr>
        <p:grpSpPr>
          <a:xfrm flipV="1">
            <a:off x="5112718" y="5233183"/>
            <a:ext cx="3094333" cy="126127"/>
            <a:chOff x="4581960" y="5709294"/>
            <a:chExt cx="3094333" cy="277489"/>
          </a:xfrm>
        </p:grpSpPr>
        <p:sp>
          <p:nvSpPr>
            <p:cNvPr id="17" name="Rectangle 16"/>
            <p:cNvSpPr/>
            <p:nvPr/>
          </p:nvSpPr>
          <p:spPr>
            <a:xfrm>
              <a:off x="4581960" y="570929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11276" y="570929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91732" y="570929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01504" y="570929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821048" y="570929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130820" y="570929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40592" y="570929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50364" y="570929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060136" y="570929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369910" y="570929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9" name="Grouper 88"/>
          <p:cNvGrpSpPr/>
          <p:nvPr/>
        </p:nvGrpSpPr>
        <p:grpSpPr>
          <a:xfrm flipV="1">
            <a:off x="5112718" y="5349973"/>
            <a:ext cx="3094333" cy="126127"/>
            <a:chOff x="4580050" y="6016004"/>
            <a:chExt cx="3094333" cy="277489"/>
          </a:xfrm>
        </p:grpSpPr>
        <p:sp>
          <p:nvSpPr>
            <p:cNvPr id="27" name="Rectangle 26"/>
            <p:cNvSpPr/>
            <p:nvPr/>
          </p:nvSpPr>
          <p:spPr>
            <a:xfrm>
              <a:off x="4580050" y="601600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509366" y="601600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89822" y="601600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199594" y="601600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819138" y="601600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28910" y="601600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38682" y="601600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48454" y="6016004"/>
              <a:ext cx="306383" cy="277489"/>
            </a:xfrm>
            <a:prstGeom prst="rect">
              <a:avLst/>
            </a:prstGeom>
            <a:solidFill>
              <a:srgbClr val="17375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58226" y="601600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68000" y="601600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4" name="Grouper 93"/>
          <p:cNvGrpSpPr/>
          <p:nvPr/>
        </p:nvGrpSpPr>
        <p:grpSpPr>
          <a:xfrm flipV="1">
            <a:off x="5118020" y="4559663"/>
            <a:ext cx="3094333" cy="126127"/>
            <a:chOff x="4581960" y="4724084"/>
            <a:chExt cx="3094333" cy="277489"/>
          </a:xfrm>
        </p:grpSpPr>
        <p:sp>
          <p:nvSpPr>
            <p:cNvPr id="37" name="Rectangle 36"/>
            <p:cNvSpPr/>
            <p:nvPr/>
          </p:nvSpPr>
          <p:spPr>
            <a:xfrm>
              <a:off x="4581960" y="472408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511276" y="472408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891732" y="4724084"/>
              <a:ext cx="306383" cy="277489"/>
            </a:xfrm>
            <a:prstGeom prst="rect">
              <a:avLst/>
            </a:prstGeom>
            <a:solidFill>
              <a:srgbClr val="17375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01504" y="472408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821048" y="4724084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30820" y="472408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440592" y="4724084"/>
              <a:ext cx="306383" cy="277489"/>
            </a:xfrm>
            <a:prstGeom prst="rect">
              <a:avLst/>
            </a:prstGeom>
            <a:solidFill>
              <a:srgbClr val="17375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750364" y="472408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060136" y="472408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369910" y="4724084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8" name="Grouper 87"/>
          <p:cNvGrpSpPr/>
          <p:nvPr/>
        </p:nvGrpSpPr>
        <p:grpSpPr>
          <a:xfrm flipV="1">
            <a:off x="5112718" y="5451716"/>
            <a:ext cx="3094333" cy="126127"/>
            <a:chOff x="4587259" y="6248317"/>
            <a:chExt cx="3094333" cy="277489"/>
          </a:xfrm>
        </p:grpSpPr>
        <p:sp>
          <p:nvSpPr>
            <p:cNvPr id="47" name="Rectangle 46"/>
            <p:cNvSpPr/>
            <p:nvPr/>
          </p:nvSpPr>
          <p:spPr>
            <a:xfrm>
              <a:off x="4587259" y="6248317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16575" y="6248317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897031" y="6248317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206803" y="6248317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826347" y="6248317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136119" y="6248317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445891" y="6248317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755663" y="6248317"/>
              <a:ext cx="306383" cy="277489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65435" y="6248317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375209" y="6248317"/>
              <a:ext cx="306383" cy="2774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 flipV="1">
            <a:off x="5112718" y="558037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 flipV="1">
            <a:off x="6042034" y="5580376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 flipV="1">
            <a:off x="5422490" y="558037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 flipV="1">
            <a:off x="5732262" y="558037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 flipV="1">
            <a:off x="6351806" y="558037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 flipV="1">
            <a:off x="6661578" y="5580376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 flipV="1">
            <a:off x="6971350" y="5580376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 flipV="1">
            <a:off x="7281122" y="5580376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 flipV="1">
            <a:off x="7590894" y="5580376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 flipV="1">
            <a:off x="7900668" y="5580376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 flipV="1">
            <a:off x="5118020" y="4690233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 flipV="1">
            <a:off x="6047336" y="469023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 flipV="1">
            <a:off x="5427792" y="469023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 flipV="1">
            <a:off x="5737564" y="469023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 flipV="1">
            <a:off x="6357108" y="469023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 flipV="1">
            <a:off x="6666880" y="469023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 flipV="1">
            <a:off x="6976652" y="469023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 flipV="1">
            <a:off x="7286424" y="469023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 flipV="1">
            <a:off x="7596196" y="469023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 flipV="1">
            <a:off x="7905970" y="469023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 flipV="1">
            <a:off x="5118020" y="483076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 flipV="1">
            <a:off x="6047336" y="483076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 flipV="1">
            <a:off x="5427792" y="4830763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 flipV="1">
            <a:off x="5737564" y="483076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 flipV="1">
            <a:off x="6357108" y="483076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 flipV="1">
            <a:off x="6666880" y="483076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 flipV="1">
            <a:off x="6976652" y="4830763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 flipV="1">
            <a:off x="7286424" y="483076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 flipV="1">
            <a:off x="7596196" y="483076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 flipV="1">
            <a:off x="7905970" y="483076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 flipV="1">
            <a:off x="5116110" y="495942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 flipV="1">
            <a:off x="6045426" y="495942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 flipV="1">
            <a:off x="5425882" y="4959423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 flipV="1">
            <a:off x="5735654" y="495942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 flipV="1">
            <a:off x="6355198" y="4959423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 flipV="1">
            <a:off x="6664970" y="495942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 flipV="1">
            <a:off x="6974742" y="495942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 flipV="1">
            <a:off x="7284514" y="495942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 flipV="1">
            <a:off x="7594286" y="495942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 flipV="1">
            <a:off x="7904060" y="4959423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 flipV="1">
            <a:off x="5114414" y="508638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 flipV="1">
            <a:off x="6043730" y="5086386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 flipV="1">
            <a:off x="5424186" y="508638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 flipV="1">
            <a:off x="5733958" y="508638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 flipV="1">
            <a:off x="6353502" y="5086386"/>
            <a:ext cx="306383" cy="126127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 flipV="1">
            <a:off x="6663274" y="5086386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 flipV="1">
            <a:off x="6973046" y="5086386"/>
            <a:ext cx="306383" cy="1261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 flipV="1">
            <a:off x="7282818" y="5086386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 flipV="1">
            <a:off x="7592590" y="5086386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 flipV="1">
            <a:off x="7902364" y="5086386"/>
            <a:ext cx="306383" cy="126127"/>
          </a:xfrm>
          <a:prstGeom prst="rect">
            <a:avLst/>
          </a:prstGeom>
          <a:solidFill>
            <a:srgbClr val="17375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9" name="ZoneTexte 118"/>
          <p:cNvSpPr txBox="1"/>
          <p:nvPr/>
        </p:nvSpPr>
        <p:spPr>
          <a:xfrm>
            <a:off x="1473955" y="4291717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500 ‘significant’ probes</a:t>
            </a:r>
            <a:endParaRPr lang="en-US" b="1" dirty="0"/>
          </a:p>
        </p:txBody>
      </p:sp>
      <p:graphicFrame>
        <p:nvGraphicFramePr>
          <p:cNvPr id="120" name="Obje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65305"/>
              </p:ext>
            </p:extLst>
          </p:nvPr>
        </p:nvGraphicFramePr>
        <p:xfrm>
          <a:off x="558800" y="4688863"/>
          <a:ext cx="4035425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" name="…quation" r:id="rId5" imgW="2286000" imgH="584200" progId="Equation.3">
                  <p:embed/>
                </p:oleObj>
              </mc:Choice>
              <mc:Fallback>
                <p:oleObj name="…quation" r:id="rId5" imgW="22860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8800" y="4688863"/>
                        <a:ext cx="4035425" cy="1033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ZoneTexte 120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Adding simulated probes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118" name="ZoneTexte 117"/>
          <p:cNvSpPr txBox="1"/>
          <p:nvPr/>
        </p:nvSpPr>
        <p:spPr>
          <a:xfrm>
            <a:off x="1510907" y="2295605"/>
            <a:ext cx="2104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Probes simulation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86308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429347" y="124308"/>
            <a:ext cx="2275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9D9D9"/>
                </a:solidFill>
              </a:rPr>
              <a:t>‘State of the art’</a:t>
            </a:r>
            <a:endParaRPr lang="en-US" sz="2400" b="1" dirty="0">
              <a:solidFill>
                <a:srgbClr val="D9D9D9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71937" y="1335413"/>
            <a:ext cx="7596951" cy="3393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Commonly used methods: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Probes for which at least p% of samples have a signal &gt; threshold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Mean of signal &gt; threshold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Variance of signal &gt; threshold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Methods combining mean and variance (</a:t>
            </a:r>
            <a:r>
              <a:rPr lang="en-US" dirty="0" err="1" smtClean="0"/>
              <a:t>Marczyk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Bioinformatics 2013)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Bayesian approach (</a:t>
            </a:r>
            <a:r>
              <a:rPr lang="en-US" dirty="0" err="1" smtClean="0"/>
              <a:t>Talloen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Bioinformatics 2007, FARMS R package)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Principal Components Analysis (loadings)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0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imulated_SdevMeans_distri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50" y="1338294"/>
            <a:ext cx="4320000" cy="4320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652827" y="2480866"/>
            <a:ext cx="240217" cy="63967"/>
          </a:xfrm>
          <a:prstGeom prst="ellipse">
            <a:avLst/>
          </a:prstGeom>
          <a:solidFill>
            <a:schemeClr val="tx2">
              <a:lumMod val="75000"/>
              <a:alpha val="72000"/>
            </a:scheme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698751" y="2896325"/>
            <a:ext cx="148369" cy="1221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/>
          <p:cNvSpPr/>
          <p:nvPr/>
        </p:nvSpPr>
        <p:spPr>
          <a:xfrm>
            <a:off x="698751" y="3284634"/>
            <a:ext cx="148369" cy="1221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1008491" y="236742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 values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008491" y="2769083"/>
            <a:ext cx="330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</a:t>
            </a:r>
            <a:r>
              <a:rPr lang="en-US" dirty="0" smtClean="0"/>
              <a:t>non significant probes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1008491" y="3163019"/>
            <a:ext cx="285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</a:t>
            </a:r>
            <a:r>
              <a:rPr lang="en-US" dirty="0" smtClean="0"/>
              <a:t>significant probes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Simulated probes: Log</a:t>
            </a:r>
            <a:r>
              <a:rPr lang="en-US" sz="2000" b="1" baseline="-25000" dirty="0" smtClean="0">
                <a:solidFill>
                  <a:srgbClr val="D9D9D9"/>
                </a:solidFill>
              </a:rPr>
              <a:t>10</a:t>
            </a:r>
            <a:r>
              <a:rPr lang="en-US" sz="2000" b="1" dirty="0" smtClean="0">
                <a:solidFill>
                  <a:srgbClr val="D9D9D9"/>
                </a:solidFill>
              </a:rPr>
              <a:t>(</a:t>
            </a:r>
            <a:r>
              <a:rPr lang="en-US" sz="2000" b="1" dirty="0" err="1" smtClean="0">
                <a:solidFill>
                  <a:srgbClr val="D9D9D9"/>
                </a:solidFill>
              </a:rPr>
              <a:t>Sdev</a:t>
            </a:r>
            <a:r>
              <a:rPr lang="en-US" sz="2000" b="1" dirty="0" smtClean="0">
                <a:solidFill>
                  <a:srgbClr val="D9D9D9"/>
                </a:solidFill>
              </a:rPr>
              <a:t>) Vs. Means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76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ca_simulProbesLoc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60" y="1258617"/>
            <a:ext cx="4320000" cy="4320000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698751" y="2896325"/>
            <a:ext cx="148369" cy="1221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/>
          <p:cNvSpPr/>
          <p:nvPr/>
        </p:nvSpPr>
        <p:spPr>
          <a:xfrm>
            <a:off x="698751" y="3284634"/>
            <a:ext cx="148369" cy="122113"/>
          </a:xfrm>
          <a:prstGeom prst="ellipse">
            <a:avLst/>
          </a:prstGeom>
          <a:solidFill>
            <a:srgbClr val="1B3EC3"/>
          </a:solidFill>
          <a:ln>
            <a:solidFill>
              <a:srgbClr val="1B3EC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1008491" y="2367420"/>
            <a:ext cx="129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 probes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008491" y="2769083"/>
            <a:ext cx="330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 significant generated probes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008491" y="3163019"/>
            <a:ext cx="285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significant generated probes</a:t>
            </a:r>
            <a:endParaRPr lang="en-US" dirty="0"/>
          </a:p>
        </p:txBody>
      </p:sp>
      <p:sp>
        <p:nvSpPr>
          <p:cNvPr id="9" name="Ellipse 8"/>
          <p:cNvSpPr/>
          <p:nvPr/>
        </p:nvSpPr>
        <p:spPr>
          <a:xfrm>
            <a:off x="702782" y="2523030"/>
            <a:ext cx="148369" cy="1221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Simulated probes on PC axes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2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ca_realProbesLoc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989" y="909000"/>
            <a:ext cx="5040000" cy="5040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5520" y="1797739"/>
            <a:ext cx="3293465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Multiple testing procedure</a:t>
            </a:r>
          </a:p>
          <a:p>
            <a:pPr algn="ctr"/>
            <a:r>
              <a:rPr lang="en-US" b="1" dirty="0" smtClean="0"/>
              <a:t>Adenocarcinomas Vs. Squamous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 smtClean="0"/>
              <a:t>Adjusted p-value ≤ 1e-2</a:t>
            </a:r>
          </a:p>
          <a:p>
            <a:pPr algn="ctr"/>
            <a:r>
              <a:rPr lang="en-US" b="1" dirty="0" smtClean="0"/>
              <a:t>4016 probes</a:t>
            </a:r>
          </a:p>
          <a:p>
            <a:pPr algn="ctr"/>
            <a:r>
              <a:rPr lang="en-US" b="1" dirty="0" smtClean="0"/>
              <a:t>(excluding generated probes)</a:t>
            </a:r>
            <a:endParaRPr lang="en-US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Differentially expressed probes on PC axes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3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36303" y="1911100"/>
            <a:ext cx="30917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Information curve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 smtClean="0"/>
              <a:t>Cut at 5%</a:t>
            </a:r>
          </a:p>
          <a:p>
            <a:pPr algn="ctr"/>
            <a:r>
              <a:rPr lang="en-US" b="1" dirty="0" smtClean="0"/>
              <a:t>30542 rejected probes (~ 53%)</a:t>
            </a:r>
            <a:endParaRPr lang="en-US" b="1" dirty="0"/>
          </a:p>
        </p:txBody>
      </p:sp>
      <p:pic>
        <p:nvPicPr>
          <p:cNvPr id="3" name="Image 2" descr="informationCur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316" y="1269000"/>
            <a:ext cx="4320000" cy="4320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Using information curve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029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ca_filteredProbesLoc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422" y="909000"/>
            <a:ext cx="5040000" cy="5040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5520" y="1797739"/>
            <a:ext cx="32934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Multiple testing procedure</a:t>
            </a:r>
          </a:p>
          <a:p>
            <a:pPr algn="ctr"/>
            <a:r>
              <a:rPr lang="en-US" b="1" dirty="0"/>
              <a:t>o</a:t>
            </a:r>
            <a:r>
              <a:rPr lang="en-US" b="1" dirty="0" smtClean="0"/>
              <a:t>n 27133 filtered probes</a:t>
            </a:r>
          </a:p>
          <a:p>
            <a:pPr algn="ctr"/>
            <a:r>
              <a:rPr lang="en-US" b="1" dirty="0" smtClean="0"/>
              <a:t>Adenocarcinomas Vs. Squamous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 smtClean="0"/>
              <a:t>Adjusted p-value ≤ 1e-2</a:t>
            </a:r>
          </a:p>
          <a:p>
            <a:pPr algn="ctr"/>
            <a:r>
              <a:rPr lang="en-US" b="1" dirty="0" smtClean="0"/>
              <a:t>4199 probes</a:t>
            </a:r>
          </a:p>
          <a:p>
            <a:pPr algn="ctr"/>
            <a:r>
              <a:rPr lang="en-US" b="1" dirty="0" smtClean="0"/>
              <a:t>(</a:t>
            </a:r>
            <a:r>
              <a:rPr lang="en-US" b="1" dirty="0"/>
              <a:t>excluding generated probes</a:t>
            </a:r>
            <a:r>
              <a:rPr lang="en-US" b="1" dirty="0" smtClean="0"/>
              <a:t>) </a:t>
            </a:r>
            <a:endParaRPr lang="en-US" b="1" dirty="0"/>
          </a:p>
        </p:txBody>
      </p:sp>
      <p:sp>
        <p:nvSpPr>
          <p:cNvPr id="4" name="Ellipse 3"/>
          <p:cNvSpPr/>
          <p:nvPr/>
        </p:nvSpPr>
        <p:spPr>
          <a:xfrm>
            <a:off x="606015" y="4949868"/>
            <a:ext cx="148369" cy="1221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Ellipse 4"/>
          <p:cNvSpPr/>
          <p:nvPr/>
        </p:nvSpPr>
        <p:spPr>
          <a:xfrm>
            <a:off x="606015" y="5338177"/>
            <a:ext cx="148369" cy="12211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1B3EC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ZoneTexte 5"/>
          <p:cNvSpPr txBox="1"/>
          <p:nvPr/>
        </p:nvSpPr>
        <p:spPr>
          <a:xfrm>
            <a:off x="761445" y="4456573"/>
            <a:ext cx="1044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Real probes</a:t>
            </a:r>
            <a:endParaRPr lang="en-US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761445" y="4858236"/>
            <a:ext cx="260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Non significant generated probes</a:t>
            </a:r>
            <a:endParaRPr lang="en-US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761445" y="5252172"/>
            <a:ext cx="1847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True significant probes</a:t>
            </a:r>
            <a:endParaRPr lang="en-US" sz="1400" dirty="0"/>
          </a:p>
        </p:txBody>
      </p:sp>
      <p:sp>
        <p:nvSpPr>
          <p:cNvPr id="9" name="Ellipse 8"/>
          <p:cNvSpPr/>
          <p:nvPr/>
        </p:nvSpPr>
        <p:spPr>
          <a:xfrm>
            <a:off x="610046" y="4576573"/>
            <a:ext cx="148369" cy="1221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ZoneTexte 9"/>
          <p:cNvSpPr txBox="1"/>
          <p:nvPr/>
        </p:nvSpPr>
        <p:spPr>
          <a:xfrm>
            <a:off x="1732083" y="181238"/>
            <a:ext cx="650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Post- filtering: Differentially expressed probes on PC axes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54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heatmap_filteredProbes_Significa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75" y="909000"/>
            <a:ext cx="5040000" cy="504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2912" y="2552090"/>
            <a:ext cx="344217" cy="154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62912" y="3036856"/>
            <a:ext cx="344217" cy="1543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865352" y="2453860"/>
            <a:ext cx="54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Adk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891701" y="29062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Sqk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D9D9D9"/>
                </a:solidFill>
              </a:rPr>
              <a:t>Heatmap</a:t>
            </a:r>
            <a:r>
              <a:rPr lang="en-US" sz="2000" b="1" dirty="0" smtClean="0">
                <a:solidFill>
                  <a:srgbClr val="D9D9D9"/>
                </a:solidFill>
              </a:rPr>
              <a:t> of the tumor-type signature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807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ca_filteredProbesLoc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5" t="11140" r="11657" b="26919"/>
          <a:stretch/>
        </p:blipFill>
        <p:spPr>
          <a:xfrm>
            <a:off x="1507435" y="909000"/>
            <a:ext cx="6189477" cy="5040000"/>
          </a:xfrm>
          <a:prstGeom prst="rect">
            <a:avLst/>
          </a:prstGeom>
        </p:spPr>
      </p:pic>
      <p:cxnSp>
        <p:nvCxnSpPr>
          <p:cNvPr id="4" name="Connecteur droit avec flèche 3"/>
          <p:cNvCxnSpPr/>
          <p:nvPr/>
        </p:nvCxnSpPr>
        <p:spPr>
          <a:xfrm>
            <a:off x="1887263" y="5804521"/>
            <a:ext cx="566177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 flipV="1">
            <a:off x="1760724" y="1060623"/>
            <a:ext cx="0" cy="460145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284905" y="5759080"/>
            <a:ext cx="54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PC2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 rot="16200000">
            <a:off x="1235441" y="3244333"/>
            <a:ext cx="54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PC3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2528213" y="1484197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Non </a:t>
            </a:r>
            <a:r>
              <a:rPr lang="en-US" sz="1600" b="1" dirty="0" err="1" smtClean="0"/>
              <a:t>informatives</a:t>
            </a:r>
            <a:endParaRPr lang="en-US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425895" y="4699105"/>
            <a:ext cx="126188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Discriminate</a:t>
            </a:r>
          </a:p>
          <a:p>
            <a:pPr algn="ctr"/>
            <a:r>
              <a:rPr lang="en-US" sz="1600" b="1" dirty="0" err="1" smtClean="0"/>
              <a:t>Adk</a:t>
            </a:r>
            <a:r>
              <a:rPr lang="en-US" sz="1600" b="1" dirty="0" smtClean="0"/>
              <a:t> Vs. </a:t>
            </a:r>
            <a:r>
              <a:rPr lang="en-US" sz="1600" b="1" dirty="0" err="1" smtClean="0"/>
              <a:t>Sq</a:t>
            </a:r>
            <a:endParaRPr lang="en-US" sz="1600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3727037" y="1791974"/>
            <a:ext cx="1151832" cy="11518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3264125" y="3678325"/>
            <a:ext cx="1020780" cy="102078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428912" y="5269129"/>
            <a:ext cx="612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???</a:t>
            </a:r>
            <a:endParaRPr lang="en-US" sz="2400" b="1" dirty="0"/>
          </a:p>
        </p:txBody>
      </p:sp>
      <p:cxnSp>
        <p:nvCxnSpPr>
          <p:cNvPr id="17" name="Connecteur droit avec flèche 16"/>
          <p:cNvCxnSpPr/>
          <p:nvPr/>
        </p:nvCxnSpPr>
        <p:spPr>
          <a:xfrm flipH="1" flipV="1">
            <a:off x="5942846" y="4997344"/>
            <a:ext cx="427329" cy="427329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4571315" y="3700994"/>
            <a:ext cx="1335921" cy="1723679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9D9D9"/>
                </a:solidFill>
              </a:rPr>
              <a:t>?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5079801" y="5517779"/>
            <a:ext cx="0" cy="286921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rot="5400000">
            <a:off x="1918615" y="3197189"/>
            <a:ext cx="0" cy="286921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368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75087" y="5379786"/>
            <a:ext cx="344217" cy="154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75087" y="5710242"/>
            <a:ext cx="344217" cy="1543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3377527" y="5281556"/>
            <a:ext cx="54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Adk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3403876" y="55796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Sqk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312164" y="3894187"/>
            <a:ext cx="30917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Information curve</a:t>
            </a:r>
            <a:endParaRPr lang="en-US" b="1" dirty="0"/>
          </a:p>
          <a:p>
            <a:pPr algn="ctr"/>
            <a:r>
              <a:rPr lang="en-US" b="1" dirty="0" smtClean="0"/>
              <a:t>Cut at 70%</a:t>
            </a:r>
          </a:p>
          <a:p>
            <a:pPr algn="ctr"/>
            <a:r>
              <a:rPr lang="en-US" b="1" dirty="0" smtClean="0"/>
              <a:t>56507 rejected probes (~ 98%)</a:t>
            </a:r>
            <a:endParaRPr lang="en-US" b="1" dirty="0"/>
          </a:p>
        </p:txBody>
      </p:sp>
      <p:pic>
        <p:nvPicPr>
          <p:cNvPr id="8" name="Image 7" descr="informationCur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65" y="802476"/>
            <a:ext cx="3091712" cy="3091712"/>
          </a:xfrm>
          <a:prstGeom prst="rect">
            <a:avLst/>
          </a:prstGeom>
        </p:spPr>
      </p:pic>
      <p:pic>
        <p:nvPicPr>
          <p:cNvPr id="9" name="Image 8" descr="heatmap_filteredProbes_07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967" y="1039570"/>
            <a:ext cx="5040000" cy="504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13568" y="861826"/>
            <a:ext cx="243463" cy="1543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516376" y="73651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Generated probes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More stringent selection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622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heatmap_filteredProbes_070_clust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74" y="909000"/>
            <a:ext cx="5040000" cy="5040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88145" y="2214468"/>
            <a:ext cx="3170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Samples are clustered into 6 groups, then the probes are tested for these groups.</a:t>
            </a:r>
            <a:endParaRPr lang="en-US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Trying clusters</a:t>
            </a:r>
            <a:endParaRPr lang="en-US" sz="2000" b="1" dirty="0">
              <a:solidFill>
                <a:srgbClr val="D9D9D9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03502" y="3938356"/>
            <a:ext cx="2362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Results:</a:t>
            </a:r>
          </a:p>
          <a:p>
            <a:pPr algn="ctr"/>
            <a:r>
              <a:rPr lang="en-US" b="1" dirty="0" smtClean="0"/>
              <a:t>1160 of the 1168 probes are significant (</a:t>
            </a:r>
            <a:r>
              <a:rPr lang="en-US" b="1" dirty="0" err="1" smtClean="0"/>
              <a:t>adj.p</a:t>
            </a:r>
            <a:r>
              <a:rPr lang="en-US" b="1" dirty="0" smtClean="0"/>
              <a:t>-value ≤ 0.01)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866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ca_subGrpsProb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319" y="979487"/>
            <a:ext cx="6300000" cy="50400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590392" y="1446207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Non </a:t>
            </a:r>
            <a:r>
              <a:rPr lang="en-US" sz="1600" b="1" dirty="0" err="1" smtClean="0"/>
              <a:t>informatives</a:t>
            </a:r>
            <a:endParaRPr lang="en-US" sz="1600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2089134" y="3913567"/>
            <a:ext cx="1274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/>
              <a:t>Dsicriminate</a:t>
            </a:r>
            <a:endParaRPr lang="en-US" sz="1600" b="1" dirty="0" smtClean="0"/>
          </a:p>
          <a:p>
            <a:pPr algn="ctr"/>
            <a:r>
              <a:rPr lang="en-US" sz="1600" b="1" dirty="0" err="1" smtClean="0"/>
              <a:t>Adk</a:t>
            </a:r>
            <a:r>
              <a:rPr lang="en-US" sz="1600" b="1" dirty="0" smtClean="0"/>
              <a:t> Vs. </a:t>
            </a:r>
            <a:r>
              <a:rPr lang="en-US" sz="1600" b="1" dirty="0" err="1" smtClean="0"/>
              <a:t>Sq</a:t>
            </a:r>
            <a:endParaRPr lang="en-US" sz="1600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542286" y="1784761"/>
            <a:ext cx="238646" cy="7366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3174838" y="3212462"/>
            <a:ext cx="833825" cy="71906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5816113" y="5002869"/>
            <a:ext cx="1628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Sub-groups</a:t>
            </a:r>
            <a:endParaRPr lang="en-US" sz="24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H="1" flipV="1">
            <a:off x="5971027" y="4707344"/>
            <a:ext cx="427329" cy="427329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4542286" y="2966634"/>
            <a:ext cx="1527371" cy="2044169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/>
          <p:cNvSpPr txBox="1"/>
          <p:nvPr/>
        </p:nvSpPr>
        <p:spPr>
          <a:xfrm>
            <a:off x="200509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A sub-groups signature?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317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Connecteur droit avec flèche 163"/>
          <p:cNvCxnSpPr/>
          <p:nvPr/>
        </p:nvCxnSpPr>
        <p:spPr>
          <a:xfrm>
            <a:off x="3522727" y="4831788"/>
            <a:ext cx="19394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3662797" y="124308"/>
            <a:ext cx="18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9D9D9"/>
                </a:solidFill>
              </a:rPr>
              <a:t>Original Idea</a:t>
            </a:r>
            <a:endParaRPr lang="en-US" sz="2400" b="1" dirty="0">
              <a:solidFill>
                <a:srgbClr val="D9D9D9"/>
              </a:solidFill>
            </a:endParaRPr>
          </a:p>
        </p:txBody>
      </p:sp>
      <p:sp>
        <p:nvSpPr>
          <p:cNvPr id="6" name="Sourire 5"/>
          <p:cNvSpPr/>
          <p:nvPr/>
        </p:nvSpPr>
        <p:spPr>
          <a:xfrm>
            <a:off x="6115036" y="1468778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Sourire 7"/>
          <p:cNvSpPr/>
          <p:nvPr/>
        </p:nvSpPr>
        <p:spPr>
          <a:xfrm>
            <a:off x="6350507" y="1038952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Sourire 8"/>
          <p:cNvSpPr/>
          <p:nvPr/>
        </p:nvSpPr>
        <p:spPr>
          <a:xfrm>
            <a:off x="6606900" y="1967319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Sourire 9"/>
          <p:cNvSpPr/>
          <p:nvPr/>
        </p:nvSpPr>
        <p:spPr>
          <a:xfrm>
            <a:off x="6793964" y="1538496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Sourire 10"/>
          <p:cNvSpPr/>
          <p:nvPr/>
        </p:nvSpPr>
        <p:spPr>
          <a:xfrm>
            <a:off x="6759300" y="1081296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Sourire 11"/>
          <p:cNvSpPr/>
          <p:nvPr/>
        </p:nvSpPr>
        <p:spPr>
          <a:xfrm>
            <a:off x="6493032" y="1232693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Sourire 12"/>
          <p:cNvSpPr/>
          <p:nvPr/>
        </p:nvSpPr>
        <p:spPr>
          <a:xfrm>
            <a:off x="6267436" y="1732237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Sourire 13"/>
          <p:cNvSpPr/>
          <p:nvPr/>
        </p:nvSpPr>
        <p:spPr>
          <a:xfrm>
            <a:off x="7652120" y="1629860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Sourire 14"/>
          <p:cNvSpPr/>
          <p:nvPr/>
        </p:nvSpPr>
        <p:spPr>
          <a:xfrm>
            <a:off x="8109320" y="1505837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Sourire 15"/>
          <p:cNvSpPr/>
          <p:nvPr/>
        </p:nvSpPr>
        <p:spPr>
          <a:xfrm>
            <a:off x="8060913" y="1993285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Sourire 16"/>
          <p:cNvSpPr/>
          <p:nvPr/>
        </p:nvSpPr>
        <p:spPr>
          <a:xfrm>
            <a:off x="8247977" y="2391860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Sourire 17"/>
          <p:cNvSpPr/>
          <p:nvPr/>
        </p:nvSpPr>
        <p:spPr>
          <a:xfrm>
            <a:off x="7735191" y="2329330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Sourire 18"/>
          <p:cNvSpPr/>
          <p:nvPr/>
        </p:nvSpPr>
        <p:spPr>
          <a:xfrm>
            <a:off x="7456116" y="2433201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Sourire 19"/>
          <p:cNvSpPr/>
          <p:nvPr/>
        </p:nvSpPr>
        <p:spPr>
          <a:xfrm>
            <a:off x="7416648" y="2017342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3979547" y="1036315"/>
            <a:ext cx="12105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</a:t>
            </a:r>
            <a:r>
              <a:rPr lang="en-US" dirty="0" err="1" smtClean="0"/>
              <a:t>xxxxxxxxx</a:t>
            </a:r>
            <a:endParaRPr lang="en-US" dirty="0" smtClean="0"/>
          </a:p>
          <a:p>
            <a:r>
              <a:rPr lang="en-US" dirty="0" err="1"/>
              <a:t>x</a:t>
            </a:r>
            <a:r>
              <a:rPr lang="en-US" dirty="0" err="1" smtClean="0"/>
              <a:t>xxxxxxxxx</a:t>
            </a:r>
            <a:endParaRPr lang="en-US" dirty="0" smtClean="0"/>
          </a:p>
          <a:p>
            <a:r>
              <a:rPr lang="en-US" dirty="0" err="1"/>
              <a:t>x</a:t>
            </a:r>
            <a:r>
              <a:rPr lang="en-US" dirty="0" err="1" smtClean="0"/>
              <a:t>xxxxxxxxx</a:t>
            </a:r>
            <a:endParaRPr lang="en-US" dirty="0" smtClean="0"/>
          </a:p>
          <a:p>
            <a:r>
              <a:rPr lang="en-US" dirty="0" err="1" smtClean="0"/>
              <a:t>xxxxxxxxxx</a:t>
            </a:r>
            <a:endParaRPr lang="en-US" dirty="0" smtClean="0"/>
          </a:p>
          <a:p>
            <a:r>
              <a:rPr lang="en-US" dirty="0" smtClean="0"/>
              <a:t>….</a:t>
            </a:r>
          </a:p>
          <a:p>
            <a:r>
              <a:rPr lang="en-US" dirty="0" err="1" smtClean="0"/>
              <a:t>xxxxxxxxxx</a:t>
            </a:r>
            <a:endParaRPr lang="en-US" dirty="0" smtClean="0"/>
          </a:p>
          <a:p>
            <a:r>
              <a:rPr lang="en-US" dirty="0" err="1"/>
              <a:t>xxxxxxxxxx</a:t>
            </a:r>
            <a:endParaRPr lang="en-US" dirty="0"/>
          </a:p>
        </p:txBody>
      </p:sp>
      <p:sp>
        <p:nvSpPr>
          <p:cNvPr id="22" name="Sourire 21"/>
          <p:cNvSpPr/>
          <p:nvPr/>
        </p:nvSpPr>
        <p:spPr>
          <a:xfrm>
            <a:off x="2295371" y="2524265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Sourire 22"/>
          <p:cNvSpPr/>
          <p:nvPr/>
        </p:nvSpPr>
        <p:spPr>
          <a:xfrm>
            <a:off x="1603359" y="1449860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Sourire 23"/>
          <p:cNvSpPr/>
          <p:nvPr/>
        </p:nvSpPr>
        <p:spPr>
          <a:xfrm>
            <a:off x="1859752" y="2378227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Sourire 24"/>
          <p:cNvSpPr/>
          <p:nvPr/>
        </p:nvSpPr>
        <p:spPr>
          <a:xfrm>
            <a:off x="2199217" y="1949404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Sourire 25"/>
          <p:cNvSpPr/>
          <p:nvPr/>
        </p:nvSpPr>
        <p:spPr>
          <a:xfrm>
            <a:off x="2012152" y="1492204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Sourire 26"/>
          <p:cNvSpPr/>
          <p:nvPr/>
        </p:nvSpPr>
        <p:spPr>
          <a:xfrm>
            <a:off x="2669500" y="2141438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Sourire 27"/>
          <p:cNvSpPr/>
          <p:nvPr/>
        </p:nvSpPr>
        <p:spPr>
          <a:xfrm>
            <a:off x="1520288" y="2143145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Sourire 28"/>
          <p:cNvSpPr/>
          <p:nvPr/>
        </p:nvSpPr>
        <p:spPr>
          <a:xfrm>
            <a:off x="2046816" y="1685945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Sourire 29"/>
          <p:cNvSpPr/>
          <p:nvPr/>
        </p:nvSpPr>
        <p:spPr>
          <a:xfrm>
            <a:off x="2482435" y="1195323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Sourire 30"/>
          <p:cNvSpPr/>
          <p:nvPr/>
        </p:nvSpPr>
        <p:spPr>
          <a:xfrm>
            <a:off x="1859752" y="2143145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Sourire 31"/>
          <p:cNvSpPr/>
          <p:nvPr/>
        </p:nvSpPr>
        <p:spPr>
          <a:xfrm>
            <a:off x="2560313" y="1945111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Sourire 32"/>
          <p:cNvSpPr/>
          <p:nvPr/>
        </p:nvSpPr>
        <p:spPr>
          <a:xfrm>
            <a:off x="2046816" y="1173526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Sourire 33"/>
          <p:cNvSpPr/>
          <p:nvPr/>
        </p:nvSpPr>
        <p:spPr>
          <a:xfrm>
            <a:off x="1603359" y="1801353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Sourire 34"/>
          <p:cNvSpPr/>
          <p:nvPr/>
        </p:nvSpPr>
        <p:spPr>
          <a:xfrm>
            <a:off x="2588058" y="1560215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9" name="Connecteur droit avec flèche 38"/>
          <p:cNvCxnSpPr/>
          <p:nvPr/>
        </p:nvCxnSpPr>
        <p:spPr>
          <a:xfrm>
            <a:off x="3539010" y="2269373"/>
            <a:ext cx="19394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5890787" y="3056646"/>
            <a:ext cx="28026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V="1">
            <a:off x="5890787" y="943194"/>
            <a:ext cx="0" cy="2124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6921465" y="3018457"/>
            <a:ext cx="54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PC1</a:t>
            </a:r>
            <a:endParaRPr lang="en-US" dirty="0"/>
          </a:p>
        </p:txBody>
      </p:sp>
      <p:sp>
        <p:nvSpPr>
          <p:cNvPr id="46" name="ZoneTexte 45"/>
          <p:cNvSpPr txBox="1"/>
          <p:nvPr/>
        </p:nvSpPr>
        <p:spPr>
          <a:xfrm rot="16200000">
            <a:off x="5457388" y="1717188"/>
            <a:ext cx="54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PC2</a:t>
            </a:r>
            <a:endParaRPr lang="en-US" dirty="0"/>
          </a:p>
        </p:txBody>
      </p:sp>
      <p:sp>
        <p:nvSpPr>
          <p:cNvPr id="47" name="ZoneTexte 46"/>
          <p:cNvSpPr txBox="1"/>
          <p:nvPr/>
        </p:nvSpPr>
        <p:spPr>
          <a:xfrm>
            <a:off x="181342" y="3549198"/>
            <a:ext cx="2518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What if…PCA on probes.</a:t>
            </a:r>
            <a:endParaRPr lang="en-US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1783512" y="42583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2055588" y="407371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1" name="ZoneTexte 50"/>
          <p:cNvSpPr txBox="1"/>
          <p:nvPr/>
        </p:nvSpPr>
        <p:spPr>
          <a:xfrm>
            <a:off x="1935912" y="44107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2" name="ZoneTexte 51"/>
          <p:cNvSpPr txBox="1"/>
          <p:nvPr/>
        </p:nvSpPr>
        <p:spPr>
          <a:xfrm>
            <a:off x="2088312" y="45631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3" name="ZoneTexte 52"/>
          <p:cNvSpPr txBox="1"/>
          <p:nvPr/>
        </p:nvSpPr>
        <p:spPr>
          <a:xfrm>
            <a:off x="1886357" y="462771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2325669" y="44107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2082193" y="433231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247507" y="431837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9" name="ZoneTexte 58"/>
          <p:cNvSpPr txBox="1"/>
          <p:nvPr/>
        </p:nvSpPr>
        <p:spPr>
          <a:xfrm>
            <a:off x="1935912" y="44107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2207988" y="422611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1" name="ZoneTexte 60"/>
          <p:cNvSpPr txBox="1"/>
          <p:nvPr/>
        </p:nvSpPr>
        <p:spPr>
          <a:xfrm>
            <a:off x="2088312" y="45631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2" name="ZoneTexte 61"/>
          <p:cNvSpPr txBox="1"/>
          <p:nvPr/>
        </p:nvSpPr>
        <p:spPr>
          <a:xfrm>
            <a:off x="2240712" y="47155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3" name="ZoneTexte 62"/>
          <p:cNvSpPr txBox="1"/>
          <p:nvPr/>
        </p:nvSpPr>
        <p:spPr>
          <a:xfrm>
            <a:off x="2038757" y="478011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2478069" y="45631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234593" y="448471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2399907" y="447077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7" name="ZoneTexte 66"/>
          <p:cNvSpPr txBox="1"/>
          <p:nvPr/>
        </p:nvSpPr>
        <p:spPr>
          <a:xfrm>
            <a:off x="1742433" y="469117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2014509" y="450651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9" name="ZoneTexte 68"/>
          <p:cNvSpPr txBox="1"/>
          <p:nvPr/>
        </p:nvSpPr>
        <p:spPr>
          <a:xfrm>
            <a:off x="1894833" y="484357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0" name="ZoneTexte 69"/>
          <p:cNvSpPr txBox="1"/>
          <p:nvPr/>
        </p:nvSpPr>
        <p:spPr>
          <a:xfrm>
            <a:off x="2047233" y="499597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1" name="ZoneTexte 70"/>
          <p:cNvSpPr txBox="1"/>
          <p:nvPr/>
        </p:nvSpPr>
        <p:spPr>
          <a:xfrm>
            <a:off x="1845278" y="506050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284590" y="484357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2041114" y="476510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2206428" y="475116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5" name="ZoneTexte 74"/>
          <p:cNvSpPr txBox="1"/>
          <p:nvPr/>
        </p:nvSpPr>
        <p:spPr>
          <a:xfrm>
            <a:off x="2097188" y="481570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2369264" y="463103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7" name="ZoneTexte 76"/>
          <p:cNvSpPr txBox="1"/>
          <p:nvPr/>
        </p:nvSpPr>
        <p:spPr>
          <a:xfrm>
            <a:off x="2249588" y="496810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8" name="ZoneTexte 77"/>
          <p:cNvSpPr txBox="1"/>
          <p:nvPr/>
        </p:nvSpPr>
        <p:spPr>
          <a:xfrm>
            <a:off x="2401988" y="512050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9" name="ZoneTexte 78"/>
          <p:cNvSpPr txBox="1"/>
          <p:nvPr/>
        </p:nvSpPr>
        <p:spPr>
          <a:xfrm>
            <a:off x="2200033" y="518503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2639345" y="496810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1" name="ZoneTexte 80"/>
          <p:cNvSpPr txBox="1"/>
          <p:nvPr/>
        </p:nvSpPr>
        <p:spPr>
          <a:xfrm>
            <a:off x="2395869" y="488963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82" name="ZoneTexte 81"/>
          <p:cNvSpPr txBox="1"/>
          <p:nvPr/>
        </p:nvSpPr>
        <p:spPr>
          <a:xfrm>
            <a:off x="2561183" y="487569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3" name="ZoneTexte 82"/>
          <p:cNvSpPr txBox="1"/>
          <p:nvPr/>
        </p:nvSpPr>
        <p:spPr>
          <a:xfrm>
            <a:off x="2018998" y="41031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4" name="ZoneTexte 83"/>
          <p:cNvSpPr txBox="1"/>
          <p:nvPr/>
        </p:nvSpPr>
        <p:spPr>
          <a:xfrm>
            <a:off x="2291074" y="391853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5" name="ZoneTexte 84"/>
          <p:cNvSpPr txBox="1"/>
          <p:nvPr/>
        </p:nvSpPr>
        <p:spPr>
          <a:xfrm>
            <a:off x="2171398" y="42555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6" name="ZoneTexte 85"/>
          <p:cNvSpPr txBox="1"/>
          <p:nvPr/>
        </p:nvSpPr>
        <p:spPr>
          <a:xfrm>
            <a:off x="2323798" y="44079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7" name="ZoneTexte 86"/>
          <p:cNvSpPr txBox="1"/>
          <p:nvPr/>
        </p:nvSpPr>
        <p:spPr>
          <a:xfrm>
            <a:off x="2121843" y="447252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2561155" y="42555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9" name="ZoneTexte 88"/>
          <p:cNvSpPr txBox="1"/>
          <p:nvPr/>
        </p:nvSpPr>
        <p:spPr>
          <a:xfrm>
            <a:off x="2317679" y="417712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90" name="ZoneTexte 89"/>
          <p:cNvSpPr txBox="1"/>
          <p:nvPr/>
        </p:nvSpPr>
        <p:spPr>
          <a:xfrm>
            <a:off x="2482993" y="416318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1" name="ZoneTexte 90"/>
          <p:cNvSpPr txBox="1"/>
          <p:nvPr/>
        </p:nvSpPr>
        <p:spPr>
          <a:xfrm>
            <a:off x="1676966" y="422611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1949042" y="404144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3" name="ZoneTexte 92"/>
          <p:cNvSpPr txBox="1"/>
          <p:nvPr/>
        </p:nvSpPr>
        <p:spPr>
          <a:xfrm>
            <a:off x="1829366" y="437851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4" name="ZoneTexte 93"/>
          <p:cNvSpPr txBox="1"/>
          <p:nvPr/>
        </p:nvSpPr>
        <p:spPr>
          <a:xfrm>
            <a:off x="1981766" y="453091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5" name="ZoneTexte 94"/>
          <p:cNvSpPr txBox="1"/>
          <p:nvPr/>
        </p:nvSpPr>
        <p:spPr>
          <a:xfrm>
            <a:off x="1779811" y="459544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2219123" y="437851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7" name="ZoneTexte 96"/>
          <p:cNvSpPr txBox="1"/>
          <p:nvPr/>
        </p:nvSpPr>
        <p:spPr>
          <a:xfrm>
            <a:off x="1975647" y="430004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98" name="ZoneTexte 97"/>
          <p:cNvSpPr txBox="1"/>
          <p:nvPr/>
        </p:nvSpPr>
        <p:spPr>
          <a:xfrm>
            <a:off x="2140961" y="428610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9" name="Sourire 98"/>
          <p:cNvSpPr/>
          <p:nvPr/>
        </p:nvSpPr>
        <p:spPr>
          <a:xfrm>
            <a:off x="4452802" y="5212908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0" name="Sourire 99"/>
          <p:cNvSpPr/>
          <p:nvPr/>
        </p:nvSpPr>
        <p:spPr>
          <a:xfrm>
            <a:off x="3760790" y="4138503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1" name="Sourire 100"/>
          <p:cNvSpPr/>
          <p:nvPr/>
        </p:nvSpPr>
        <p:spPr>
          <a:xfrm>
            <a:off x="4017183" y="5066870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2" name="Sourire 101"/>
          <p:cNvSpPr/>
          <p:nvPr/>
        </p:nvSpPr>
        <p:spPr>
          <a:xfrm>
            <a:off x="4356648" y="4638047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" name="Sourire 102"/>
          <p:cNvSpPr/>
          <p:nvPr/>
        </p:nvSpPr>
        <p:spPr>
          <a:xfrm>
            <a:off x="4169583" y="4180847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" name="Sourire 103"/>
          <p:cNvSpPr/>
          <p:nvPr/>
        </p:nvSpPr>
        <p:spPr>
          <a:xfrm>
            <a:off x="4826931" y="4830081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5" name="Sourire 104"/>
          <p:cNvSpPr/>
          <p:nvPr/>
        </p:nvSpPr>
        <p:spPr>
          <a:xfrm>
            <a:off x="3677719" y="4831788"/>
            <a:ext cx="374129" cy="387482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6" name="Sourire 105"/>
          <p:cNvSpPr/>
          <p:nvPr/>
        </p:nvSpPr>
        <p:spPr>
          <a:xfrm>
            <a:off x="4204247" y="4374588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7" name="Sourire 106"/>
          <p:cNvSpPr/>
          <p:nvPr/>
        </p:nvSpPr>
        <p:spPr>
          <a:xfrm>
            <a:off x="4639866" y="3883966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8" name="Sourire 107"/>
          <p:cNvSpPr/>
          <p:nvPr/>
        </p:nvSpPr>
        <p:spPr>
          <a:xfrm>
            <a:off x="4017183" y="4831788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9" name="Sourire 108"/>
          <p:cNvSpPr/>
          <p:nvPr/>
        </p:nvSpPr>
        <p:spPr>
          <a:xfrm>
            <a:off x="4717744" y="4633754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0" name="Sourire 109"/>
          <p:cNvSpPr/>
          <p:nvPr/>
        </p:nvSpPr>
        <p:spPr>
          <a:xfrm>
            <a:off x="4204247" y="3862169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1" name="Sourire 110"/>
          <p:cNvSpPr/>
          <p:nvPr/>
        </p:nvSpPr>
        <p:spPr>
          <a:xfrm>
            <a:off x="3760790" y="4489996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2" name="Sourire 111"/>
          <p:cNvSpPr/>
          <p:nvPr/>
        </p:nvSpPr>
        <p:spPr>
          <a:xfrm>
            <a:off x="4745489" y="4248858"/>
            <a:ext cx="374129" cy="387482"/>
          </a:xfrm>
          <a:prstGeom prst="smileyFace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3" name="Connecteur droit avec flèche 112"/>
          <p:cNvCxnSpPr/>
          <p:nvPr/>
        </p:nvCxnSpPr>
        <p:spPr>
          <a:xfrm>
            <a:off x="5914049" y="5649484"/>
            <a:ext cx="28026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 flipV="1">
            <a:off x="5914049" y="3536032"/>
            <a:ext cx="0" cy="2124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>
            <a:off x="6944727" y="5611295"/>
            <a:ext cx="54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PCn</a:t>
            </a:r>
            <a:endParaRPr lang="en-US" dirty="0"/>
          </a:p>
        </p:txBody>
      </p:sp>
      <p:sp>
        <p:nvSpPr>
          <p:cNvPr id="116" name="ZoneTexte 115"/>
          <p:cNvSpPr txBox="1"/>
          <p:nvPr/>
        </p:nvSpPr>
        <p:spPr>
          <a:xfrm rot="16200000">
            <a:off x="5362529" y="4310026"/>
            <a:ext cx="7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PCn+1</a:t>
            </a:r>
            <a:endParaRPr lang="en-US" dirty="0"/>
          </a:p>
        </p:txBody>
      </p:sp>
      <p:sp>
        <p:nvSpPr>
          <p:cNvPr id="117" name="ZoneTexte 116"/>
          <p:cNvSpPr txBox="1"/>
          <p:nvPr/>
        </p:nvSpPr>
        <p:spPr>
          <a:xfrm>
            <a:off x="6702580" y="421268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8" name="ZoneTexte 117"/>
          <p:cNvSpPr txBox="1"/>
          <p:nvPr/>
        </p:nvSpPr>
        <p:spPr>
          <a:xfrm>
            <a:off x="7138426" y="39641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9" name="ZoneTexte 118"/>
          <p:cNvSpPr txBox="1"/>
          <p:nvPr/>
        </p:nvSpPr>
        <p:spPr>
          <a:xfrm>
            <a:off x="7018750" y="430126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0" name="ZoneTexte 119"/>
          <p:cNvSpPr txBox="1"/>
          <p:nvPr/>
        </p:nvSpPr>
        <p:spPr>
          <a:xfrm>
            <a:off x="7171150" y="445366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1" name="ZoneTexte 120"/>
          <p:cNvSpPr txBox="1"/>
          <p:nvPr/>
        </p:nvSpPr>
        <p:spPr>
          <a:xfrm>
            <a:off x="8196191" y="460320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22" name="ZoneTexte 121"/>
          <p:cNvSpPr txBox="1"/>
          <p:nvPr/>
        </p:nvSpPr>
        <p:spPr>
          <a:xfrm>
            <a:off x="6314800" y="405849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3" name="ZoneTexte 122"/>
          <p:cNvSpPr txBox="1"/>
          <p:nvPr/>
        </p:nvSpPr>
        <p:spPr>
          <a:xfrm>
            <a:off x="8109320" y="429847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24" name="ZoneTexte 123"/>
          <p:cNvSpPr txBox="1"/>
          <p:nvPr/>
        </p:nvSpPr>
        <p:spPr>
          <a:xfrm>
            <a:off x="7273019" y="475116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5" name="ZoneTexte 124"/>
          <p:cNvSpPr txBox="1"/>
          <p:nvPr/>
        </p:nvSpPr>
        <p:spPr>
          <a:xfrm>
            <a:off x="6768575" y="444026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6" name="ZoneTexte 125"/>
          <p:cNvSpPr txBox="1"/>
          <p:nvPr/>
        </p:nvSpPr>
        <p:spPr>
          <a:xfrm>
            <a:off x="7290826" y="41165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7" name="ZoneTexte 126"/>
          <p:cNvSpPr txBox="1"/>
          <p:nvPr/>
        </p:nvSpPr>
        <p:spPr>
          <a:xfrm>
            <a:off x="6894826" y="42745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8" name="ZoneTexte 127"/>
          <p:cNvSpPr txBox="1"/>
          <p:nvPr/>
        </p:nvSpPr>
        <p:spPr>
          <a:xfrm>
            <a:off x="7323550" y="460606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9" name="ZoneTexte 128"/>
          <p:cNvSpPr txBox="1"/>
          <p:nvPr/>
        </p:nvSpPr>
        <p:spPr>
          <a:xfrm>
            <a:off x="7931484" y="439735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30" name="ZoneTexte 129"/>
          <p:cNvSpPr txBox="1"/>
          <p:nvPr/>
        </p:nvSpPr>
        <p:spPr>
          <a:xfrm>
            <a:off x="6463271" y="421268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1" name="ZoneTexte 130"/>
          <p:cNvSpPr txBox="1"/>
          <p:nvPr/>
        </p:nvSpPr>
        <p:spPr>
          <a:xfrm>
            <a:off x="8440054" y="425451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7110607" y="473405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3" name="ZoneTexte 132"/>
          <p:cNvSpPr txBox="1"/>
          <p:nvPr/>
        </p:nvSpPr>
        <p:spPr>
          <a:xfrm>
            <a:off x="6558951" y="459876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4" name="ZoneTexte 133"/>
          <p:cNvSpPr txBox="1"/>
          <p:nvPr/>
        </p:nvSpPr>
        <p:spPr>
          <a:xfrm>
            <a:off x="7270938" y="41221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5" name="ZoneTexte 134"/>
          <p:cNvSpPr txBox="1"/>
          <p:nvPr/>
        </p:nvSpPr>
        <p:spPr>
          <a:xfrm>
            <a:off x="7205657" y="462385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6" name="ZoneTexte 135"/>
          <p:cNvSpPr txBox="1"/>
          <p:nvPr/>
        </p:nvSpPr>
        <p:spPr>
          <a:xfrm>
            <a:off x="7113259" y="413581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7" name="ZoneTexte 136"/>
          <p:cNvSpPr txBox="1"/>
          <p:nvPr/>
        </p:nvSpPr>
        <p:spPr>
          <a:xfrm>
            <a:off x="7853089" y="454939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38" name="ZoneTexte 137"/>
          <p:cNvSpPr txBox="1"/>
          <p:nvPr/>
        </p:nvSpPr>
        <p:spPr>
          <a:xfrm>
            <a:off x="6541601" y="442782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9" name="ZoneTexte 138"/>
          <p:cNvSpPr txBox="1"/>
          <p:nvPr/>
        </p:nvSpPr>
        <p:spPr>
          <a:xfrm>
            <a:off x="8004155" y="484235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40" name="ZoneTexte 139"/>
          <p:cNvSpPr txBox="1"/>
          <p:nvPr/>
        </p:nvSpPr>
        <p:spPr>
          <a:xfrm>
            <a:off x="7002153" y="434109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1" name="ZoneTexte 140"/>
          <p:cNvSpPr txBox="1"/>
          <p:nvPr/>
        </p:nvSpPr>
        <p:spPr>
          <a:xfrm>
            <a:off x="6394384" y="467856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2" name="ZoneTexte 141"/>
          <p:cNvSpPr txBox="1"/>
          <p:nvPr/>
        </p:nvSpPr>
        <p:spPr>
          <a:xfrm>
            <a:off x="6851985" y="479716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3" name="ZoneTexte 142"/>
          <p:cNvSpPr txBox="1"/>
          <p:nvPr/>
        </p:nvSpPr>
        <p:spPr>
          <a:xfrm>
            <a:off x="7244142" y="430142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4" name="ZoneTexte 143"/>
          <p:cNvSpPr txBox="1"/>
          <p:nvPr/>
        </p:nvSpPr>
        <p:spPr>
          <a:xfrm>
            <a:off x="7518320" y="441297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5" name="ZoneTexte 144"/>
          <p:cNvSpPr txBox="1"/>
          <p:nvPr/>
        </p:nvSpPr>
        <p:spPr>
          <a:xfrm>
            <a:off x="8147784" y="472226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46" name="ZoneTexte 145"/>
          <p:cNvSpPr txBox="1"/>
          <p:nvPr/>
        </p:nvSpPr>
        <p:spPr>
          <a:xfrm>
            <a:off x="6394384" y="44107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7" name="ZoneTexte 146"/>
          <p:cNvSpPr txBox="1"/>
          <p:nvPr/>
        </p:nvSpPr>
        <p:spPr>
          <a:xfrm>
            <a:off x="7882620" y="470496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48" name="ZoneTexte 147"/>
          <p:cNvSpPr txBox="1"/>
          <p:nvPr/>
        </p:nvSpPr>
        <p:spPr>
          <a:xfrm>
            <a:off x="7644021" y="476617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9" name="ZoneTexte 148"/>
          <p:cNvSpPr txBox="1"/>
          <p:nvPr/>
        </p:nvSpPr>
        <p:spPr>
          <a:xfrm>
            <a:off x="6681393" y="405849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0" name="ZoneTexte 149"/>
          <p:cNvSpPr txBox="1"/>
          <p:nvPr/>
        </p:nvSpPr>
        <p:spPr>
          <a:xfrm>
            <a:off x="7447933" y="492092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1" name="ZoneTexte 150"/>
          <p:cNvSpPr txBox="1"/>
          <p:nvPr/>
        </p:nvSpPr>
        <p:spPr>
          <a:xfrm>
            <a:off x="7457943" y="409344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2" name="ZoneTexte 151"/>
          <p:cNvSpPr txBox="1"/>
          <p:nvPr/>
        </p:nvSpPr>
        <p:spPr>
          <a:xfrm>
            <a:off x="8332387" y="485581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53" name="ZoneTexte 152"/>
          <p:cNvSpPr txBox="1"/>
          <p:nvPr/>
        </p:nvSpPr>
        <p:spPr>
          <a:xfrm>
            <a:off x="6267436" y="423673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4" name="ZoneTexte 153"/>
          <p:cNvSpPr txBox="1"/>
          <p:nvPr/>
        </p:nvSpPr>
        <p:spPr>
          <a:xfrm>
            <a:off x="7960719" y="418992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55" name="ZoneTexte 154"/>
          <p:cNvSpPr txBox="1"/>
          <p:nvPr/>
        </p:nvSpPr>
        <p:spPr>
          <a:xfrm>
            <a:off x="7323550" y="485625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6" name="ZoneTexte 155"/>
          <p:cNvSpPr txBox="1"/>
          <p:nvPr/>
        </p:nvSpPr>
        <p:spPr>
          <a:xfrm>
            <a:off x="6538013" y="41165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7" name="ZoneTexte 156"/>
          <p:cNvSpPr txBox="1"/>
          <p:nvPr/>
        </p:nvSpPr>
        <p:spPr>
          <a:xfrm>
            <a:off x="7043087" y="487461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8" name="ZoneTexte 157"/>
          <p:cNvSpPr txBox="1"/>
          <p:nvPr/>
        </p:nvSpPr>
        <p:spPr>
          <a:xfrm>
            <a:off x="6969630" y="418685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9" name="ZoneTexte 158"/>
          <p:cNvSpPr txBox="1"/>
          <p:nvPr/>
        </p:nvSpPr>
        <p:spPr>
          <a:xfrm>
            <a:off x="7379251" y="430117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60" name="ZoneTexte 159"/>
          <p:cNvSpPr txBox="1"/>
          <p:nvPr/>
        </p:nvSpPr>
        <p:spPr>
          <a:xfrm>
            <a:off x="8055712" y="446817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61" name="ZoneTexte 160"/>
          <p:cNvSpPr txBox="1"/>
          <p:nvPr/>
        </p:nvSpPr>
        <p:spPr>
          <a:xfrm>
            <a:off x="6208820" y="460550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2" name="ZoneTexte 161"/>
          <p:cNvSpPr txBox="1"/>
          <p:nvPr/>
        </p:nvSpPr>
        <p:spPr>
          <a:xfrm>
            <a:off x="8339820" y="444304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28533"/>
                </a:solidFill>
              </a:rPr>
              <a:t>x</a:t>
            </a:r>
            <a:endParaRPr lang="en-US" dirty="0">
              <a:solidFill>
                <a:srgbClr val="328533"/>
              </a:solidFill>
            </a:endParaRPr>
          </a:p>
        </p:txBody>
      </p:sp>
      <p:sp>
        <p:nvSpPr>
          <p:cNvPr id="163" name="ZoneTexte 162"/>
          <p:cNvSpPr txBox="1"/>
          <p:nvPr/>
        </p:nvSpPr>
        <p:spPr>
          <a:xfrm>
            <a:off x="7027521" y="463375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65" name="ZoneTexte 164"/>
          <p:cNvSpPr txBox="1"/>
          <p:nvPr/>
        </p:nvSpPr>
        <p:spPr>
          <a:xfrm>
            <a:off x="181342" y="943194"/>
            <a:ext cx="170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PCA on samples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1982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oneTexte 26"/>
          <p:cNvSpPr txBox="1"/>
          <p:nvPr/>
        </p:nvSpPr>
        <p:spPr>
          <a:xfrm rot="20711626">
            <a:off x="1815219" y="3368341"/>
            <a:ext cx="218716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/>
              <a:lightRig rig="threePt" dir="t"/>
            </a:scene3d>
          </a:bodyPr>
          <a:lstStyle/>
          <a:p>
            <a:r>
              <a:rPr lang="en-US" dirty="0" smtClean="0"/>
              <a:t>PC3 : sub-</a:t>
            </a:r>
            <a:r>
              <a:rPr lang="en-US" dirty="0"/>
              <a:t>groups (</a:t>
            </a:r>
            <a:r>
              <a:rPr lang="en-US" dirty="0" smtClean="0"/>
              <a:t>λ</a:t>
            </a:r>
            <a:r>
              <a:rPr lang="en-US" dirty="0" smtClean="0">
                <a:latin typeface="Symbol" charset="2"/>
                <a:cs typeface="Symbol" charset="2"/>
              </a:rPr>
              <a:t>3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" name="Connecteur droit avec flèche 2"/>
          <p:cNvCxnSpPr/>
          <p:nvPr/>
        </p:nvCxnSpPr>
        <p:spPr>
          <a:xfrm>
            <a:off x="2264874" y="4454293"/>
            <a:ext cx="52508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/>
          <p:cNvCxnSpPr/>
          <p:nvPr/>
        </p:nvCxnSpPr>
        <p:spPr>
          <a:xfrm flipV="1">
            <a:off x="2245165" y="1785764"/>
            <a:ext cx="0" cy="26685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2245165" y="3753952"/>
            <a:ext cx="700341" cy="700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4532522" y="3670850"/>
            <a:ext cx="676568" cy="2789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4342613" y="3831099"/>
            <a:ext cx="676568" cy="2789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4164579" y="3967608"/>
            <a:ext cx="676568" cy="2789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4532522" y="3045910"/>
            <a:ext cx="676568" cy="278950"/>
          </a:xfrm>
          <a:prstGeom prst="ellipse">
            <a:avLst/>
          </a:prstGeom>
          <a:solidFill>
            <a:srgbClr val="3285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4342613" y="3146809"/>
            <a:ext cx="676568" cy="278950"/>
          </a:xfrm>
          <a:prstGeom prst="ellipse">
            <a:avLst/>
          </a:prstGeom>
          <a:solidFill>
            <a:srgbClr val="3285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4164579" y="3259578"/>
            <a:ext cx="676568" cy="278950"/>
          </a:xfrm>
          <a:prstGeom prst="ellipse">
            <a:avLst/>
          </a:prstGeom>
          <a:solidFill>
            <a:srgbClr val="3285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4532522" y="2382230"/>
            <a:ext cx="676568" cy="27895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4342613" y="2471259"/>
            <a:ext cx="676568" cy="27895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4164579" y="2560288"/>
            <a:ext cx="676568" cy="27895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2245165" y="3538528"/>
            <a:ext cx="4860000" cy="90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9000"/>
                </a:schemeClr>
              </a:gs>
            </a:gsLst>
            <a:lin ang="16200000" scaled="0"/>
            <a:tileRect/>
          </a:gra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Ellipse 16"/>
          <p:cNvSpPr/>
          <p:nvPr/>
        </p:nvSpPr>
        <p:spPr>
          <a:xfrm>
            <a:off x="2276672" y="2855945"/>
            <a:ext cx="4832540" cy="897997"/>
          </a:xfrm>
          <a:prstGeom prst="ellipse">
            <a:avLst/>
          </a:prstGeom>
          <a:solidFill>
            <a:srgbClr val="328533">
              <a:alpha val="49000"/>
            </a:srgbClr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2262942" y="2165592"/>
            <a:ext cx="4860000" cy="900000"/>
          </a:xfrm>
          <a:prstGeom prst="ellipse">
            <a:avLst/>
          </a:prstGeom>
          <a:solidFill>
            <a:srgbClr val="FF6600">
              <a:alpha val="4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3536337" y="4851261"/>
            <a:ext cx="21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PC1 : population (λ</a:t>
            </a:r>
            <a:r>
              <a:rPr lang="en-US" dirty="0" smtClean="0">
                <a:latin typeface="Symbol" charset="2"/>
                <a:cs typeface="Symbol" charset="2"/>
              </a:rPr>
              <a:t>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1011251" y="3074911"/>
            <a:ext cx="176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PC2 : </a:t>
            </a:r>
            <a:r>
              <a:rPr lang="en-US" dirty="0"/>
              <a:t>groups (</a:t>
            </a:r>
            <a:r>
              <a:rPr lang="en-US" dirty="0" smtClean="0"/>
              <a:t>λ</a:t>
            </a:r>
            <a:r>
              <a:rPr lang="en-US" dirty="0" smtClean="0">
                <a:latin typeface="Symbol" charset="2"/>
                <a:cs typeface="Symbol" charset="2"/>
              </a:rPr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ZoneTexte 21"/>
          <p:cNvSpPr txBox="1"/>
          <p:nvPr/>
        </p:nvSpPr>
        <p:spPr>
          <a:xfrm>
            <a:off x="200509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A possible probes space model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423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43298" y="2598003"/>
            <a:ext cx="5671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Using the information curve</a:t>
            </a:r>
          </a:p>
          <a:p>
            <a:pPr algn="ctr"/>
            <a:r>
              <a:rPr lang="en-US" sz="2400" b="1" dirty="0" smtClean="0"/>
              <a:t>to find the best correlated probes.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 smtClean="0"/>
              <a:t>TCGA – GBM, LUSC, OV</a:t>
            </a:r>
          </a:p>
          <a:p>
            <a:pPr algn="ctr"/>
            <a:r>
              <a:rPr lang="en-US" sz="2400" b="1" dirty="0" err="1" smtClean="0"/>
              <a:t>RNASeq</a:t>
            </a:r>
            <a:r>
              <a:rPr lang="en-US" sz="2400" b="1" dirty="0" smtClean="0"/>
              <a:t> Vs. HGU-133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3316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GBM_RNASeqInfoCurv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4" t="10514" r="17539" b="12279"/>
          <a:stretch/>
        </p:blipFill>
        <p:spPr>
          <a:xfrm>
            <a:off x="774893" y="836495"/>
            <a:ext cx="2700000" cy="2640825"/>
          </a:xfrm>
          <a:prstGeom prst="rect">
            <a:avLst/>
          </a:prstGeom>
        </p:spPr>
      </p:pic>
      <p:pic>
        <p:nvPicPr>
          <p:cNvPr id="3" name="Image 2" descr="GBM_HGU133InfoCurv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0514" r="18144" b="12750"/>
          <a:stretch/>
        </p:blipFill>
        <p:spPr>
          <a:xfrm>
            <a:off x="5467298" y="836494"/>
            <a:ext cx="2700000" cy="2645763"/>
          </a:xfrm>
          <a:prstGeom prst="rect">
            <a:avLst/>
          </a:prstGeom>
        </p:spPr>
      </p:pic>
      <p:pic>
        <p:nvPicPr>
          <p:cNvPr id="4" name="Image 3" descr="GBM_HGU133PCAfilterin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8" t="9415" r="8687" b="12279"/>
          <a:stretch/>
        </p:blipFill>
        <p:spPr>
          <a:xfrm>
            <a:off x="505833" y="3541892"/>
            <a:ext cx="3240000" cy="2479572"/>
          </a:xfrm>
          <a:prstGeom prst="rect">
            <a:avLst/>
          </a:prstGeom>
        </p:spPr>
      </p:pic>
      <p:pic>
        <p:nvPicPr>
          <p:cNvPr id="5" name="Image 4" descr="GBM_RNASeqPCAfiltering.png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9573" r="17296" b="12198"/>
          <a:stretch/>
        </p:blipFill>
        <p:spPr>
          <a:xfrm>
            <a:off x="5521108" y="3541892"/>
            <a:ext cx="2605018" cy="256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GBM_0.05_RhoDensit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5" t="9101" r="17417" b="12437"/>
          <a:stretch/>
        </p:blipFill>
        <p:spPr>
          <a:xfrm>
            <a:off x="2055612" y="947289"/>
            <a:ext cx="5040000" cy="499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4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GBM_0.1_RhoDensit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6" t="9101" r="17501" b="12437"/>
          <a:stretch/>
        </p:blipFill>
        <p:spPr>
          <a:xfrm>
            <a:off x="2051949" y="958292"/>
            <a:ext cx="5040000" cy="49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48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GBM_0.25_RhoDensit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1" t="9573" r="17782" b="12593"/>
          <a:stretch/>
        </p:blipFill>
        <p:spPr>
          <a:xfrm>
            <a:off x="2044849" y="944191"/>
            <a:ext cx="5040000" cy="496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4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GBM_0.5_RhoDensit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9" t="9101" r="17297" b="11966"/>
          <a:stretch/>
        </p:blipFill>
        <p:spPr>
          <a:xfrm>
            <a:off x="2055622" y="938827"/>
            <a:ext cx="5040000" cy="498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2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LUSC_0.05_RhoDensit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3" t="9415" r="17903" b="12122"/>
          <a:stretch/>
        </p:blipFill>
        <p:spPr>
          <a:xfrm>
            <a:off x="1576012" y="828664"/>
            <a:ext cx="2592000" cy="2586700"/>
          </a:xfrm>
          <a:prstGeom prst="rect">
            <a:avLst/>
          </a:prstGeom>
        </p:spPr>
      </p:pic>
      <p:pic>
        <p:nvPicPr>
          <p:cNvPr id="3" name="Image 2" descr="LUSC_0.1_RhoDensit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3" t="9415" r="17903" b="12122"/>
          <a:stretch/>
        </p:blipFill>
        <p:spPr>
          <a:xfrm>
            <a:off x="5262813" y="828664"/>
            <a:ext cx="2592000" cy="2586700"/>
          </a:xfrm>
          <a:prstGeom prst="rect">
            <a:avLst/>
          </a:prstGeom>
        </p:spPr>
      </p:pic>
      <p:pic>
        <p:nvPicPr>
          <p:cNvPr id="4" name="Image 3" descr="LUSC_0.25_RhoDensitie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3" t="9415" r="17903" b="12122"/>
          <a:stretch/>
        </p:blipFill>
        <p:spPr>
          <a:xfrm>
            <a:off x="1576012" y="3512383"/>
            <a:ext cx="2592000" cy="2586700"/>
          </a:xfrm>
          <a:prstGeom prst="rect">
            <a:avLst/>
          </a:prstGeom>
        </p:spPr>
      </p:pic>
      <p:pic>
        <p:nvPicPr>
          <p:cNvPr id="5" name="Image 4" descr="LUSC_0.5_RhoDensitie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2" t="9415" r="17538" b="12122"/>
          <a:stretch/>
        </p:blipFill>
        <p:spPr>
          <a:xfrm>
            <a:off x="5262813" y="3512384"/>
            <a:ext cx="2592000" cy="256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0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OV_0.05_RhoDensit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1" t="9415" r="17175" b="11809"/>
          <a:stretch/>
        </p:blipFill>
        <p:spPr>
          <a:xfrm>
            <a:off x="1517498" y="867740"/>
            <a:ext cx="2592000" cy="2561260"/>
          </a:xfrm>
          <a:prstGeom prst="rect">
            <a:avLst/>
          </a:prstGeom>
        </p:spPr>
      </p:pic>
      <p:pic>
        <p:nvPicPr>
          <p:cNvPr id="3" name="Image 2" descr="OV_0.1_RhoDensit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5" t="9259" r="18023" b="12907"/>
          <a:stretch/>
        </p:blipFill>
        <p:spPr>
          <a:xfrm>
            <a:off x="4972227" y="867740"/>
            <a:ext cx="2592000" cy="2576290"/>
          </a:xfrm>
          <a:prstGeom prst="rect">
            <a:avLst/>
          </a:prstGeom>
        </p:spPr>
      </p:pic>
      <p:pic>
        <p:nvPicPr>
          <p:cNvPr id="4" name="Image 3" descr="OV_0.25_RhoDensitie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8" t="9101" r="17660" b="12123"/>
          <a:stretch/>
        </p:blipFill>
        <p:spPr>
          <a:xfrm>
            <a:off x="1517498" y="3529892"/>
            <a:ext cx="2592000" cy="2566312"/>
          </a:xfrm>
          <a:prstGeom prst="rect">
            <a:avLst/>
          </a:prstGeom>
        </p:spPr>
      </p:pic>
      <p:pic>
        <p:nvPicPr>
          <p:cNvPr id="5" name="Image 4" descr="OV_0.5_RhoDensitie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7" t="9416" r="17800" b="12593"/>
          <a:stretch/>
        </p:blipFill>
        <p:spPr>
          <a:xfrm>
            <a:off x="4972227" y="3519364"/>
            <a:ext cx="2592000" cy="25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9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43298" y="2598003"/>
            <a:ext cx="5671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Using the information curve</a:t>
            </a:r>
          </a:p>
          <a:p>
            <a:pPr algn="ctr"/>
            <a:r>
              <a:rPr lang="en-US" sz="2400" b="1" dirty="0" smtClean="0"/>
              <a:t>to </a:t>
            </a:r>
            <a:r>
              <a:rPr lang="en-US" sz="2400" b="1" dirty="0" smtClean="0"/>
              <a:t>improve cell sensitivity signature.</a:t>
            </a:r>
            <a:endParaRPr lang="en-US" sz="2400" b="1" dirty="0" smtClean="0"/>
          </a:p>
          <a:p>
            <a:pPr algn="ctr"/>
            <a:endParaRPr lang="en-US" sz="2400" b="1" dirty="0"/>
          </a:p>
          <a:p>
            <a:pPr algn="ctr"/>
            <a:r>
              <a:rPr lang="en-US" sz="2400" b="1" dirty="0" smtClean="0"/>
              <a:t>CCLE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62359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367744" y="2086088"/>
            <a:ext cx="4410382" cy="2375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Lee dataset: lung, N = 138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	- adenocarcinomas, n = 62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	- squamous carcinomas, n = </a:t>
            </a:r>
            <a:r>
              <a:rPr lang="en-US" sz="2000" b="1" dirty="0" smtClean="0"/>
              <a:t>76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	</a:t>
            </a:r>
            <a:r>
              <a:rPr lang="en-US" sz="2000" b="1" dirty="0" smtClean="0"/>
              <a:t>- GEO: GSE8894, PMID: 19010856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	</a:t>
            </a:r>
            <a:r>
              <a:rPr lang="en-US" sz="2000" b="1" dirty="0" smtClean="0"/>
              <a:t>- platform: </a:t>
            </a:r>
            <a:r>
              <a:rPr lang="en-US" sz="2000" dirty="0" err="1"/>
              <a:t>Affymetrix</a:t>
            </a:r>
            <a:r>
              <a:rPr lang="en-US" sz="2000" dirty="0"/>
              <a:t> U133 Plus </a:t>
            </a:r>
            <a:r>
              <a:rPr lang="en-US" sz="2000" dirty="0" smtClean="0"/>
              <a:t>2.0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613695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CLE_MEKinhib_GE_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63" y="1116662"/>
            <a:ext cx="5904519" cy="442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23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073513" y="816185"/>
            <a:ext cx="4993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Pearson correlation Observed Vs. fitted values</a:t>
            </a:r>
          </a:p>
          <a:p>
            <a:pPr algn="ctr"/>
            <a:r>
              <a:rPr lang="en-US" sz="2000" dirty="0" smtClean="0"/>
              <a:t>According to filtering</a:t>
            </a:r>
            <a:endParaRPr lang="en-US" sz="2000" dirty="0"/>
          </a:p>
        </p:txBody>
      </p:sp>
      <p:pic>
        <p:nvPicPr>
          <p:cNvPr id="4" name="Image 3" descr="Boxplot_per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84" y="1505564"/>
            <a:ext cx="4584860" cy="452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2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CLE_MEKinhib_GE_glmn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279" y="1016996"/>
            <a:ext cx="4020006" cy="48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95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887236" y="2077283"/>
            <a:ext cx="55035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 PCA-based filtering method provides:</a:t>
            </a:r>
          </a:p>
          <a:p>
            <a:endParaRPr lang="en-US" sz="2400" b="1" dirty="0"/>
          </a:p>
          <a:p>
            <a:r>
              <a:rPr lang="en-US" sz="2400" b="1" dirty="0" smtClean="0"/>
              <a:t>- A metric to filter the informative probes</a:t>
            </a:r>
          </a:p>
          <a:p>
            <a:endParaRPr lang="en-US" sz="2400" b="1" dirty="0"/>
          </a:p>
          <a:p>
            <a:r>
              <a:rPr lang="en-US" sz="2400" b="1" dirty="0"/>
              <a:t>- A model to describe the </a:t>
            </a:r>
            <a:r>
              <a:rPr lang="en-US" sz="2400" b="1" dirty="0" smtClean="0"/>
              <a:t>probes </a:t>
            </a:r>
            <a:r>
              <a:rPr lang="en-US" sz="2400" b="1" dirty="0"/>
              <a:t>space</a:t>
            </a:r>
          </a:p>
          <a:p>
            <a:endParaRPr lang="en-US" sz="2400" b="1" dirty="0"/>
          </a:p>
          <a:p>
            <a:r>
              <a:rPr lang="en-US" sz="2400" b="1" dirty="0" smtClean="0"/>
              <a:t>- Allow to identify sub-group signatures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00509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Conclusion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28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Standard deviations Vs. means (per probe)</a:t>
            </a:r>
            <a:endParaRPr lang="en-US" sz="2000" b="1" dirty="0">
              <a:solidFill>
                <a:srgbClr val="D9D9D9"/>
              </a:solidFill>
            </a:endParaRPr>
          </a:p>
        </p:txBody>
      </p:sp>
      <p:pic>
        <p:nvPicPr>
          <p:cNvPr id="2" name="Image 1" descr="Sd_Means_distrib - copi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8" t="16010" r="16414" b="11985"/>
          <a:stretch/>
        </p:blipFill>
        <p:spPr>
          <a:xfrm>
            <a:off x="2049250" y="1399250"/>
            <a:ext cx="5040000" cy="44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6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d_Means_box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0" t="16401" r="17332" b="12596"/>
          <a:stretch/>
        </p:blipFill>
        <p:spPr>
          <a:xfrm>
            <a:off x="143613" y="1509094"/>
            <a:ext cx="3600000" cy="3199843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037422" y="3129607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5000 ‘white’ probes</a:t>
            </a:r>
            <a:endParaRPr lang="en-US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458737"/>
              </p:ext>
            </p:extLst>
          </p:nvPr>
        </p:nvGraphicFramePr>
        <p:xfrm>
          <a:off x="3927932" y="3605615"/>
          <a:ext cx="2420938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" name="…quation" r:id="rId4" imgW="1371600" imgH="266700" progId="Equation.3">
                  <p:embed/>
                </p:oleObj>
              </mc:Choice>
              <mc:Fallback>
                <p:oleObj name="…quation" r:id="rId4" imgW="1371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27932" y="3605615"/>
                        <a:ext cx="2420938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7135468" y="1509094"/>
            <a:ext cx="1259200" cy="19199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Eset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35468" y="3429000"/>
            <a:ext cx="1259200" cy="8219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‘white’ probes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Connecteur droit avec flèche 7"/>
          <p:cNvCxnSpPr>
            <a:stCxn id="4" idx="3"/>
            <a:endCxn id="6" idx="1"/>
          </p:cNvCxnSpPr>
          <p:nvPr/>
        </p:nvCxnSpPr>
        <p:spPr>
          <a:xfrm flipV="1">
            <a:off x="6348870" y="3839969"/>
            <a:ext cx="786598" cy="13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Adding some non informative probes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d_Means_PickedValues - copi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4" t="16477" r="17539" b="12280"/>
          <a:stretch/>
        </p:blipFill>
        <p:spPr>
          <a:xfrm>
            <a:off x="1904944" y="1129996"/>
            <a:ext cx="5413485" cy="488588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017613" y="148950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Standard deviations Vs. means (‘white’ probe)</a:t>
            </a:r>
            <a:endParaRPr 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514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whiteProbesLo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0" t="10514" r="17176" b="13064"/>
          <a:stretch/>
        </p:blipFill>
        <p:spPr>
          <a:xfrm>
            <a:off x="2412000" y="1264661"/>
            <a:ext cx="4320000" cy="4328678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656506" y="4455413"/>
            <a:ext cx="129149" cy="1183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785663" y="43155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‘White’ probes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‘White’ probes location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884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whiteProbes_boundar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1" t="16164" r="17539" b="12122"/>
          <a:stretch/>
        </p:blipFill>
        <p:spPr>
          <a:xfrm>
            <a:off x="1883419" y="1108472"/>
            <a:ext cx="5435010" cy="4918174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733648" y="1786473"/>
            <a:ext cx="333635" cy="34437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3217957" y="1754184"/>
            <a:ext cx="1200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q95 </a:t>
            </a:r>
            <a:r>
              <a:rPr lang="en-US" dirty="0" err="1" smtClean="0"/>
              <a:t>sqDist</a:t>
            </a:r>
            <a:endParaRPr lang="en-US" dirty="0"/>
          </a:p>
        </p:txBody>
      </p:sp>
      <p:sp>
        <p:nvSpPr>
          <p:cNvPr id="5" name="Ellipse 4"/>
          <p:cNvSpPr/>
          <p:nvPr/>
        </p:nvSpPr>
        <p:spPr>
          <a:xfrm>
            <a:off x="2808980" y="1388281"/>
            <a:ext cx="129149" cy="1183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2938137" y="124837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‘White’ probes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2016964" y="181238"/>
            <a:ext cx="513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D9D9D9"/>
                </a:solidFill>
              </a:rPr>
              <a:t>‘White’ probes threshold</a:t>
            </a:r>
            <a:endParaRPr lang="en-US" sz="2000" b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92246"/>
      </p:ext>
    </p:extLst>
  </p:cSld>
  <p:clrMapOvr>
    <a:masterClrMapping/>
  </p:clrMapOvr>
</p:sld>
</file>

<file path=ppt/theme/theme1.xml><?xml version="1.0" encoding="utf-8"?>
<a:theme xmlns:a="http://schemas.openxmlformats.org/drawingml/2006/main" name="Sag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</TotalTime>
  <Words>678</Words>
  <Application>Microsoft Macintosh PowerPoint</Application>
  <PresentationFormat>Présentation à l'écran (4:3)</PresentationFormat>
  <Paragraphs>246</Paragraphs>
  <Slides>43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5" baseType="lpstr">
      <vt:lpstr>Sage</vt:lpstr>
      <vt:lpstr>…quation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Frederic Commo</dc:creator>
  <cp:lastModifiedBy>Frederic Commo</cp:lastModifiedBy>
  <cp:revision>88</cp:revision>
  <dcterms:created xsi:type="dcterms:W3CDTF">2013-03-28T14:53:26Z</dcterms:created>
  <dcterms:modified xsi:type="dcterms:W3CDTF">2013-05-15T17:00:40Z</dcterms:modified>
</cp:coreProperties>
</file>